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53" r:id="rId1"/>
  </p:sldMasterIdLst>
  <p:notesMasterIdLst>
    <p:notesMasterId r:id="rId50"/>
  </p:notesMasterIdLst>
  <p:sldIdLst>
    <p:sldId id="256" r:id="rId2"/>
    <p:sldId id="280" r:id="rId3"/>
    <p:sldId id="281" r:id="rId4"/>
    <p:sldId id="282" r:id="rId5"/>
    <p:sldId id="257" r:id="rId6"/>
    <p:sldId id="287" r:id="rId7"/>
    <p:sldId id="258" r:id="rId8"/>
    <p:sldId id="259" r:id="rId9"/>
    <p:sldId id="260" r:id="rId10"/>
    <p:sldId id="261" r:id="rId11"/>
    <p:sldId id="288" r:id="rId12"/>
    <p:sldId id="262" r:id="rId13"/>
    <p:sldId id="263" r:id="rId14"/>
    <p:sldId id="264" r:id="rId15"/>
    <p:sldId id="292" r:id="rId16"/>
    <p:sldId id="265" r:id="rId17"/>
    <p:sldId id="289" r:id="rId18"/>
    <p:sldId id="290" r:id="rId19"/>
    <p:sldId id="293" r:id="rId20"/>
    <p:sldId id="294" r:id="rId21"/>
    <p:sldId id="266" r:id="rId22"/>
    <p:sldId id="295" r:id="rId23"/>
    <p:sldId id="267" r:id="rId24"/>
    <p:sldId id="296" r:id="rId25"/>
    <p:sldId id="268" r:id="rId26"/>
    <p:sldId id="297" r:id="rId27"/>
    <p:sldId id="269" r:id="rId28"/>
    <p:sldId id="298" r:id="rId29"/>
    <p:sldId id="270" r:id="rId30"/>
    <p:sldId id="291" r:id="rId31"/>
    <p:sldId id="283" r:id="rId32"/>
    <p:sldId id="286" r:id="rId33"/>
    <p:sldId id="284" r:id="rId34"/>
    <p:sldId id="285" r:id="rId35"/>
    <p:sldId id="299" r:id="rId36"/>
    <p:sldId id="271" r:id="rId37"/>
    <p:sldId id="272" r:id="rId38"/>
    <p:sldId id="273" r:id="rId39"/>
    <p:sldId id="300" r:id="rId40"/>
    <p:sldId id="274" r:id="rId41"/>
    <p:sldId id="275" r:id="rId42"/>
    <p:sldId id="301" r:id="rId43"/>
    <p:sldId id="276" r:id="rId44"/>
    <p:sldId id="302" r:id="rId45"/>
    <p:sldId id="277" r:id="rId46"/>
    <p:sldId id="279" r:id="rId47"/>
    <p:sldId id="278" r:id="rId48"/>
    <p:sldId id="303" r:id="rId4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9631B5-78F2-41C9-869B-9F39066F8104}" styleName="Medium Style 3 –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0A15C55-8517-42AA-B614-E9B94910E393}" styleName="Medium Style 2 –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84E427A-3D55-4303-BF80-6455036E1DE7}" styleName="Themed Style 1 –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775DCB02-9BB8-47FD-8907-85C794F793BA}" styleName="Themed Style 1 –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527"/>
    <p:restoredTop sz="82234"/>
  </p:normalViewPr>
  <p:slideViewPr>
    <p:cSldViewPr snapToGrid="0">
      <p:cViewPr varScale="1">
        <p:scale>
          <a:sx n="96" d="100"/>
          <a:sy n="96" d="100"/>
        </p:scale>
        <p:origin x="200" y="3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71887C-CD20-DD4E-A799-F523D69DF234}" type="datetimeFigureOut">
              <a:rPr lang="en-DE" smtClean="0"/>
              <a:t>23.06.24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1AF68F-D9D3-E243-B974-11304E3B43E1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6649733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1AF68F-D9D3-E243-B974-11304E3B43E1}" type="slidenum">
              <a:rPr lang="en-DE" smtClean="0"/>
              <a:t>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3253324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1AF68F-D9D3-E243-B974-11304E3B43E1}" type="slidenum">
              <a:rPr lang="en-DE" smtClean="0"/>
              <a:t>41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8932092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1AF68F-D9D3-E243-B974-11304E3B43E1}" type="slidenum">
              <a:rPr lang="en-DE" smtClean="0"/>
              <a:t>44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6412681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1AF68F-D9D3-E243-B974-11304E3B43E1}" type="slidenum">
              <a:rPr lang="en-DE" smtClean="0"/>
              <a:t>45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0222739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1AF68F-D9D3-E243-B974-11304E3B43E1}" type="slidenum">
              <a:rPr lang="en-DE" smtClean="0"/>
              <a:t>47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3237927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1AF68F-D9D3-E243-B974-11304E3B43E1}" type="slidenum">
              <a:rPr lang="en-DE" smtClean="0"/>
              <a:t>48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615434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1AF68F-D9D3-E243-B974-11304E3B43E1}" type="slidenum">
              <a:rPr lang="en-DE" smtClean="0"/>
              <a:t>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8716461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1AF68F-D9D3-E243-B974-11304E3B43E1}" type="slidenum">
              <a:rPr lang="en-DE" smtClean="0"/>
              <a:t>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9659938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1AF68F-D9D3-E243-B974-11304E3B43E1}" type="slidenum">
              <a:rPr lang="en-DE" smtClean="0"/>
              <a:t>17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9286560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1AF68F-D9D3-E243-B974-11304E3B43E1}" type="slidenum">
              <a:rPr lang="en-DE" smtClean="0"/>
              <a:t>21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769227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1AF68F-D9D3-E243-B974-11304E3B43E1}" type="slidenum">
              <a:rPr lang="en-DE" smtClean="0"/>
              <a:t>25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420876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1AF68F-D9D3-E243-B974-11304E3B43E1}" type="slidenum">
              <a:rPr lang="en-DE" smtClean="0"/>
              <a:t>29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3012655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1AF68F-D9D3-E243-B974-11304E3B43E1}" type="slidenum">
              <a:rPr lang="en-DE" smtClean="0"/>
              <a:t>32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1299386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1AF68F-D9D3-E243-B974-11304E3B43E1}" type="slidenum">
              <a:rPr lang="en-DE" smtClean="0"/>
              <a:t>36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291298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0F569-AC90-44EB-9EF4-4E5C2F5D823C}" type="datetime1">
              <a:rPr lang="en-US" smtClean="0"/>
              <a:t>6/21/24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18114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D8B30-1B71-45A1-8314-D59C86F581E1}" type="datetime1">
              <a:rPr lang="en-US" smtClean="0"/>
              <a:pPr/>
              <a:t>6/21/24</a:t>
            </a:fld>
            <a:endParaRPr lang="en-US" b="1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b="1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pPr/>
              <a:t>‹#›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935773158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D8B30-1B71-45A1-8314-D59C86F581E1}" type="datetime1">
              <a:rPr lang="en-US" smtClean="0"/>
              <a:pPr/>
              <a:t>6/21/24</a:t>
            </a:fld>
            <a:endParaRPr lang="en-US" b="1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b="1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pPr/>
              <a:t>‹#›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954895947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D8B30-1B71-45A1-8314-D59C86F581E1}" type="datetime1">
              <a:rPr lang="en-US" smtClean="0"/>
              <a:pPr/>
              <a:t>6/21/24</a:t>
            </a:fld>
            <a:endParaRPr lang="en-US" b="1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pPr/>
              <a:t>‹#›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155796209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A7D41-E8B7-4A0B-B861-3EC4AE88917D}" type="datetime1">
              <a:rPr lang="en-US" smtClean="0"/>
              <a:t>6/21/24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11742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C34823-0B19-4B4E-A643-7A3B0A3D24D6}" type="datetime1">
              <a:rPr lang="en-US" smtClean="0"/>
              <a:t>6/21/24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4581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D79EF-17C8-45D8-9866-DAF5723FC604}" type="datetime1">
              <a:rPr lang="en-US" smtClean="0"/>
              <a:t>6/21/24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16446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C2ADC-3680-4013-A757-E4663495DB98}" type="datetime1">
              <a:rPr lang="en-US" smtClean="0"/>
              <a:t>6/21/24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97942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51BA94-5DCA-4F19-960F-0FB2BD5EE85A}" type="datetime1">
              <a:rPr lang="en-US" smtClean="0"/>
              <a:t>6/21/24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83931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D8B30-1B71-45A1-8314-D59C86F581E1}" type="datetime1">
              <a:rPr lang="en-US" smtClean="0"/>
              <a:pPr/>
              <a:t>6/21/24</a:t>
            </a:fld>
            <a:endParaRPr lang="en-US" b="1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b="1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pPr/>
              <a:t>‹#›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726444019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1E23F-BD3C-4F23-B116-2B758120C8AC}" type="datetime1">
              <a:rPr lang="en-US" smtClean="0"/>
              <a:t>6/21/24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55050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3CFAA9-6D59-4D98-869E-ACBDB83B2CA4}" type="datetime1">
              <a:rPr lang="en-US" smtClean="0"/>
              <a:t>6/21/24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3358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10804-27E3-430A-BB42-B831260DE39A}" type="datetime1">
              <a:rPr lang="en-US" smtClean="0"/>
              <a:t>6/21/24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57033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5ECD8B30-1B71-45A1-8314-D59C86F581E1}" type="datetime1">
              <a:rPr lang="en-US" smtClean="0"/>
              <a:pPr/>
              <a:t>6/21/24</a:t>
            </a:fld>
            <a:endParaRPr lang="en-US" b="1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r>
              <a:rPr lang="en-US"/>
              <a:t>Sample Footer Text</a:t>
            </a:r>
            <a:endParaRPr lang="en-US" b="1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F3450C42-9A0B-4425-92C2-70FCF7C45734}" type="slidenum">
              <a:rPr lang="en-US" smtClean="0"/>
              <a:pPr/>
              <a:t>‹#›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221962016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5ECD8B30-1B71-45A1-8314-D59C86F581E1}" type="datetime1">
              <a:rPr lang="en-US" smtClean="0"/>
              <a:pPr/>
              <a:t>6/21/24</a:t>
            </a:fld>
            <a:endParaRPr lang="en-US" b="1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F3450C42-9A0B-4425-92C2-70FCF7C45734}" type="slidenum">
              <a:rPr lang="en-US" smtClean="0"/>
              <a:pPr/>
              <a:t>‹#›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26203503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54" r:id="rId1"/>
    <p:sldLayoutId id="2147483855" r:id="rId2"/>
    <p:sldLayoutId id="2147483856" r:id="rId3"/>
    <p:sldLayoutId id="2147483857" r:id="rId4"/>
    <p:sldLayoutId id="2147483858" r:id="rId5"/>
    <p:sldLayoutId id="2147483859" r:id="rId6"/>
    <p:sldLayoutId id="2147483860" r:id="rId7"/>
    <p:sldLayoutId id="2147483861" r:id="rId8"/>
    <p:sldLayoutId id="2147483862" r:id="rId9"/>
    <p:sldLayoutId id="2147483863" r:id="rId10"/>
    <p:sldLayoutId id="2147483864" r:id="rId11"/>
    <p:sldLayoutId id="2147483865" r:id="rId12"/>
    <p:sldLayoutId id="2147483866" r:id="rId13"/>
    <p:sldLayoutId id="2147483867" r:id="rId1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microsoft.com/office/2017/06/relationships/model3d" Target="../media/model3d3.glb"/><Relationship Id="rId3" Type="http://schemas.openxmlformats.org/officeDocument/2006/relationships/image" Target="../media/image29.png"/><Relationship Id="rId7" Type="http://schemas.openxmlformats.org/officeDocument/2006/relationships/image" Target="../media/image19.svg"/><Relationship Id="rId12" Type="http://schemas.openxmlformats.org/officeDocument/2006/relationships/image" Target="../media/image24.png"/><Relationship Id="rId2" Type="http://schemas.microsoft.com/office/2017/06/relationships/model3d" Target="../media/model3d1.glb"/><Relationship Id="rId16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5" Type="http://schemas.microsoft.com/office/2017/06/relationships/model3d" Target="../media/model3d4.glb"/><Relationship Id="rId10" Type="http://schemas.openxmlformats.org/officeDocument/2006/relationships/image" Target="../media/image27.png"/><Relationship Id="rId4" Type="http://schemas.microsoft.com/office/2017/06/relationships/model3d" Target="../media/model3d2.glb"/><Relationship Id="rId9" Type="http://schemas.openxmlformats.org/officeDocument/2006/relationships/image" Target="../media/image21.png"/><Relationship Id="rId1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microsoft.com/office/2017/06/relationships/model3d" Target="../media/model3d1.glb"/><Relationship Id="rId7" Type="http://schemas.openxmlformats.org/officeDocument/2006/relationships/image" Target="../media/image34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Relationship Id="rId6" Type="http://schemas.microsoft.com/office/2017/06/relationships/model3d" Target="../media/model3d5.glb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9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0.svg"/><Relationship Id="rId2" Type="http://schemas.microsoft.com/office/2017/06/relationships/model3d" Target="../media/model3d2.glb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microsoft.com/office/2017/06/relationships/model3d" Target="../media/model3d1.glb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0.svg"/><Relationship Id="rId2" Type="http://schemas.microsoft.com/office/2017/06/relationships/model3d" Target="../media/model3d2.glb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microsoft.com/office/2017/06/relationships/model3d" Target="../media/model3d1.glb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svg"/><Relationship Id="rId7" Type="http://schemas.openxmlformats.org/officeDocument/2006/relationships/image" Target="../media/image46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11" Type="http://schemas.openxmlformats.org/officeDocument/2006/relationships/image" Target="../media/image49.png"/><Relationship Id="rId5" Type="http://schemas.openxmlformats.org/officeDocument/2006/relationships/image" Target="../media/image44.svg"/><Relationship Id="rId10" Type="http://schemas.microsoft.com/office/2017/06/relationships/model3d" Target="../media/model3d2.glb"/><Relationship Id="rId4" Type="http://schemas.openxmlformats.org/officeDocument/2006/relationships/image" Target="../media/image43.png"/><Relationship Id="rId9" Type="http://schemas.openxmlformats.org/officeDocument/2006/relationships/image" Target="../media/image48.sv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sv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microsoft.com/office/2017/06/relationships/model3d" Target="../media/model3d1.glb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microsoft.com/office/2017/06/relationships/model3d" Target="../media/model3d2.glb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microsoft.com/office/2017/06/relationships/model3d" Target="../media/model3d1.glb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microsoft.com/office/2017/06/relationships/model3d" Target="../media/model3d2.glb"/><Relationship Id="rId10" Type="http://schemas.openxmlformats.org/officeDocument/2006/relationships/image" Target="../media/image14.svg"/><Relationship Id="rId4" Type="http://schemas.openxmlformats.org/officeDocument/2006/relationships/image" Target="../media/image9.png"/><Relationship Id="rId9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19.svg"/><Relationship Id="rId12" Type="http://schemas.openxmlformats.org/officeDocument/2006/relationships/image" Target="../media/image20.png"/><Relationship Id="rId2" Type="http://schemas.microsoft.com/office/2017/06/relationships/model3d" Target="../media/model3d1.glb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11" Type="http://schemas.openxmlformats.org/officeDocument/2006/relationships/image" Target="../media/image14.svg"/><Relationship Id="rId5" Type="http://schemas.openxmlformats.org/officeDocument/2006/relationships/image" Target="../media/image17.png"/><Relationship Id="rId15" Type="http://schemas.openxmlformats.org/officeDocument/2006/relationships/image" Target="../media/image23.png"/><Relationship Id="rId10" Type="http://schemas.openxmlformats.org/officeDocument/2006/relationships/image" Target="../media/image13.png"/><Relationship Id="rId4" Type="http://schemas.microsoft.com/office/2017/06/relationships/model3d" Target="../media/model3d2.glb"/><Relationship Id="rId9" Type="http://schemas.openxmlformats.org/officeDocument/2006/relationships/image" Target="../media/image12.svg"/><Relationship Id="rId1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13" Type="http://schemas.openxmlformats.org/officeDocument/2006/relationships/image" Target="../media/image24.png"/><Relationship Id="rId3" Type="http://schemas.microsoft.com/office/2017/06/relationships/model3d" Target="../media/model3d1.glb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27.png"/><Relationship Id="rId5" Type="http://schemas.microsoft.com/office/2017/06/relationships/model3d" Target="../media/model3d2.glb"/><Relationship Id="rId15" Type="http://schemas.openxmlformats.org/officeDocument/2006/relationships/image" Target="../media/image28.png"/><Relationship Id="rId10" Type="http://schemas.openxmlformats.org/officeDocument/2006/relationships/image" Target="../media/image21.png"/><Relationship Id="rId4" Type="http://schemas.openxmlformats.org/officeDocument/2006/relationships/image" Target="../media/image25.png"/><Relationship Id="rId9" Type="http://schemas.openxmlformats.org/officeDocument/2006/relationships/image" Target="../media/image26.png"/><Relationship Id="rId14" Type="http://schemas.microsoft.com/office/2017/06/relationships/model3d" Target="../media/model3d3.glb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F6D90C-7C35-1886-58A7-CEA8ADBEC6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5636" y="318655"/>
            <a:ext cx="4691039" cy="4062130"/>
          </a:xfrm>
        </p:spPr>
        <p:txBody>
          <a:bodyPr anchor="b">
            <a:normAutofit/>
          </a:bodyPr>
          <a:lstStyle/>
          <a:p>
            <a:r>
              <a:rPr lang="en-DE" dirty="0"/>
              <a:t>Master System Design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B0F217-DADC-642A-549D-874C1A03C1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5636" y="5522858"/>
            <a:ext cx="4429556" cy="1288482"/>
          </a:xfrm>
        </p:spPr>
        <p:txBody>
          <a:bodyPr>
            <a:normAutofit/>
          </a:bodyPr>
          <a:lstStyle/>
          <a:p>
            <a:r>
              <a:rPr lang="en-DE" sz="2400" dirty="0">
                <a:solidFill>
                  <a:srgbClr val="FFC000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Complete Tutorial</a:t>
            </a:r>
          </a:p>
        </p:txBody>
      </p:sp>
      <p:pic>
        <p:nvPicPr>
          <p:cNvPr id="14" name="Picture 13" descr="A colorful strips of paper&#10;&#10;Description automatically generated with medium confidence">
            <a:extLst>
              <a:ext uri="{FF2B5EF4-FFF2-40B4-BE49-F238E27FC236}">
                <a16:creationId xmlns:a16="http://schemas.microsoft.com/office/drawing/2014/main" id="{AE358ECE-B37F-8254-F11D-5328A9A5C3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918" r="6217" b="-3"/>
          <a:stretch/>
        </p:blipFill>
        <p:spPr>
          <a:xfrm>
            <a:off x="6359308" y="470930"/>
            <a:ext cx="4833901" cy="5696169"/>
          </a:xfrm>
          <a:prstGeom prst="rect">
            <a:avLst/>
          </a:prstGeom>
          <a:ln w="28575">
            <a:noFill/>
          </a:ln>
        </p:spPr>
      </p:pic>
    </p:spTree>
    <p:extLst>
      <p:ext uri="{BB962C8B-B14F-4D97-AF65-F5344CB8AC3E}">
        <p14:creationId xmlns:p14="http://schemas.microsoft.com/office/powerpoint/2010/main" val="36043092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E2B05-9FBA-E3BA-3ABA-318C419D522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6172200" cy="561975"/>
          </a:xfrm>
        </p:spPr>
        <p:txBody>
          <a:bodyPr>
            <a:normAutofit fontScale="90000"/>
          </a:bodyPr>
          <a:lstStyle/>
          <a:p>
            <a:r>
              <a:rPr lang="en-DE" dirty="0"/>
              <a:t>Too much  incoming Traffic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Content Placeholder 3" descr="Server symbol">
                <a:extLst>
                  <a:ext uri="{FF2B5EF4-FFF2-40B4-BE49-F238E27FC236}">
                    <a16:creationId xmlns:a16="http://schemas.microsoft.com/office/drawing/2014/main" id="{5A6BF9BF-5E57-D572-CB76-2544FA1F2A8F}"/>
                  </a:ext>
                </a:extLst>
              </p:cNvPr>
              <p:cNvGraphicFramePr>
                <a:graphicFrameLocks noGrp="1" noChangeAspect="1"/>
              </p:cNvGraphicFramePr>
              <p:nvPr>
                <p:ph idx="4294967295"/>
                <p:extLst>
                  <p:ext uri="{D42A27DB-BD31-4B8C-83A1-F6EECF244321}">
                    <p14:modId xmlns:p14="http://schemas.microsoft.com/office/powerpoint/2010/main" val="2711276889"/>
                  </p:ext>
                </p:extLst>
              </p:nvPr>
            </p:nvGraphicFramePr>
            <p:xfrm>
              <a:off x="8205563" y="28488"/>
              <a:ext cx="1133475" cy="1679575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133475" cy="1679575"/>
                    </a:xfrm>
                    <a:prstGeom prst="rect">
                      <a:avLst/>
                    </a:prstGeom>
                  </am3d:spPr>
                  <am3d:camera>
                    <am3d:pos x="0" y="0" z="5589390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157799" d="1000000"/>
                    <am3d:preTrans dx="-20171" dy="-18006390" dz="-3714845"/>
                    <am3d:scale>
                      <am3d:sx n="1000000" d="1000000"/>
                      <am3d:sy n="1000000" d="1000000"/>
                      <am3d:sz n="1000000" d="1000000"/>
                    </am3d:scale>
                    <am3d:rot ax="443580" ay="-2072648" az="-252478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84614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Content Placeholder 3" descr="Server symbol">
                <a:extLst>
                  <a:ext uri="{FF2B5EF4-FFF2-40B4-BE49-F238E27FC236}">
                    <a16:creationId xmlns:a16="http://schemas.microsoft.com/office/drawing/2014/main" id="{5A6BF9BF-5E57-D572-CB76-2544FA1F2A8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205563" y="28488"/>
                <a:ext cx="1133475" cy="167957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 descr="Laptop Computer">
                <a:extLst>
                  <a:ext uri="{FF2B5EF4-FFF2-40B4-BE49-F238E27FC236}">
                    <a16:creationId xmlns:a16="http://schemas.microsoft.com/office/drawing/2014/main" id="{79DF2733-6CCE-1B84-3094-5E866E60B632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223488" y="1135534"/>
              <a:ext cx="1345139" cy="1394502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345139" cy="1394502"/>
                    </a:xfrm>
                    <a:prstGeom prst="rect">
                      <a:avLst/>
                    </a:prstGeom>
                  </am3d:spPr>
                  <am3d:camera>
                    <am3d:pos x="0" y="0" z="6542252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145800" d="1000000"/>
                    <am3d:preTrans dx="-543" dy="-12469322" dz="2456953"/>
                    <am3d:scale>
                      <am3d:sx n="1000000" d="1000000"/>
                      <am3d:sy n="1000000" d="1000000"/>
                      <am3d:sz n="1000000" d="1000000"/>
                    </am3d:scale>
                    <am3d:rot ax="2450161" ay="3873068" az="2278125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157555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 descr="Laptop Computer">
                <a:extLst>
                  <a:ext uri="{FF2B5EF4-FFF2-40B4-BE49-F238E27FC236}">
                    <a16:creationId xmlns:a16="http://schemas.microsoft.com/office/drawing/2014/main" id="{79DF2733-6CCE-1B84-3094-5E866E60B63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223488" y="1135534"/>
                <a:ext cx="1345139" cy="1394502"/>
              </a:xfrm>
              <a:prstGeom prst="rect">
                <a:avLst/>
              </a:prstGeom>
            </p:spPr>
          </p:pic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CCB4873-076A-44DB-BAA5-37450F27DEB3}"/>
              </a:ext>
            </a:extLst>
          </p:cNvPr>
          <p:cNvCxnSpPr>
            <a:cxnSpLocks/>
          </p:cNvCxnSpPr>
          <p:nvPr/>
        </p:nvCxnSpPr>
        <p:spPr>
          <a:xfrm>
            <a:off x="3366052" y="2769704"/>
            <a:ext cx="1842052" cy="0"/>
          </a:xfrm>
          <a:prstGeom prst="straightConnector1">
            <a:avLst/>
          </a:prstGeom>
          <a:ln w="793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raphic 12" descr="Chevron arrows with solid fill">
            <a:extLst>
              <a:ext uri="{FF2B5EF4-FFF2-40B4-BE49-F238E27FC236}">
                <a16:creationId xmlns:a16="http://schemas.microsoft.com/office/drawing/2014/main" id="{F3372D8F-4777-45F2-BFEC-B0797112B19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638800" y="2971800"/>
            <a:ext cx="914400" cy="9144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27F62086-6A3A-6BF2-8BDE-EEF313D32345}"/>
              </a:ext>
            </a:extLst>
          </p:cNvPr>
          <p:cNvSpPr txBox="1"/>
          <p:nvPr/>
        </p:nvSpPr>
        <p:spPr>
          <a:xfrm>
            <a:off x="172594" y="4401864"/>
            <a:ext cx="821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Client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D160C3A-D311-B589-322B-C13442B8EC73}"/>
              </a:ext>
            </a:extLst>
          </p:cNvPr>
          <p:cNvSpPr txBox="1"/>
          <p:nvPr/>
        </p:nvSpPr>
        <p:spPr>
          <a:xfrm>
            <a:off x="10798675" y="4150396"/>
            <a:ext cx="803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Server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Content Placeholder 3" descr="Server symbol">
                <a:extLst>
                  <a:ext uri="{FF2B5EF4-FFF2-40B4-BE49-F238E27FC236}">
                    <a16:creationId xmlns:a16="http://schemas.microsoft.com/office/drawing/2014/main" id="{B575D0D7-C13B-D49D-087F-CBCBB98E70C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26237898"/>
                  </p:ext>
                </p:extLst>
              </p:nvPr>
            </p:nvGraphicFramePr>
            <p:xfrm>
              <a:off x="9401768" y="1798143"/>
              <a:ext cx="1133487" cy="1943122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133487" cy="1943122"/>
                    </a:xfrm>
                    <a:prstGeom prst="rect">
                      <a:avLst/>
                    </a:prstGeom>
                  </am3d:spPr>
                  <am3d:camera>
                    <am3d:pos x="0" y="0" z="5589390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157799" d="1000000"/>
                    <am3d:preTrans dx="-20171" dy="-18006390" dz="-3714845"/>
                    <am3d:scale>
                      <am3d:sx n="1000000" d="1000000"/>
                      <am3d:sy n="1000000" d="1000000"/>
                      <am3d:sz n="1000000" d="1000000"/>
                    </am3d:scale>
                    <am3d:rot ax="443580" ay="-2072648" az="-252478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218601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Content Placeholder 3" descr="Server symbol">
                <a:extLst>
                  <a:ext uri="{FF2B5EF4-FFF2-40B4-BE49-F238E27FC236}">
                    <a16:creationId xmlns:a16="http://schemas.microsoft.com/office/drawing/2014/main" id="{B575D0D7-C13B-D49D-087F-CBCBB98E70C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401768" y="1798143"/>
                <a:ext cx="1133487" cy="19431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Content Placeholder 3" descr="Server symbol">
                <a:extLst>
                  <a:ext uri="{FF2B5EF4-FFF2-40B4-BE49-F238E27FC236}">
                    <a16:creationId xmlns:a16="http://schemas.microsoft.com/office/drawing/2014/main" id="{8CB92766-1995-D933-B836-6040DDD2A0CC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716846" y="3310750"/>
              <a:ext cx="1309924" cy="2283814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309924" cy="2283814"/>
                    </a:xfrm>
                    <a:prstGeom prst="rect">
                      <a:avLst/>
                    </a:prstGeom>
                  </am3d:spPr>
                  <am3d:camera>
                    <am3d:pos x="0" y="0" z="5589390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157799" d="1000000"/>
                    <am3d:preTrans dx="-20171" dy="-18006390" dz="-3714845"/>
                    <am3d:scale>
                      <am3d:sx n="1000000" d="1000000"/>
                      <am3d:sy n="1000000" d="1000000"/>
                      <am3d:sz n="1000000" d="1000000"/>
                    </am3d:scale>
                    <am3d:rot ax="-344416" ay="2708667" az="10555384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251219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Content Placeholder 3" descr="Server symbol">
                <a:extLst>
                  <a:ext uri="{FF2B5EF4-FFF2-40B4-BE49-F238E27FC236}">
                    <a16:creationId xmlns:a16="http://schemas.microsoft.com/office/drawing/2014/main" id="{8CB92766-1995-D933-B836-6040DDD2A0C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716846" y="3310750"/>
                <a:ext cx="1309924" cy="228381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0" name="3D Model 19" descr="Laptop Computer">
                <a:extLst>
                  <a:ext uri="{FF2B5EF4-FFF2-40B4-BE49-F238E27FC236}">
                    <a16:creationId xmlns:a16="http://schemas.microsoft.com/office/drawing/2014/main" id="{08CB5B2A-851C-86D2-8D83-DCB4B6ABA12A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986395" y="2369568"/>
              <a:ext cx="1447531" cy="1501244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447531" cy="1501244"/>
                    </a:xfrm>
                    <a:prstGeom prst="rect">
                      <a:avLst/>
                    </a:prstGeom>
                  </am3d:spPr>
                  <am3d:camera>
                    <am3d:pos x="0" y="0" z="6542252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145800" d="1000000"/>
                    <am3d:preTrans dx="-543" dy="-12469322" dz="2456953"/>
                    <am3d:scale>
                      <am3d:sx n="1000000" d="1000000"/>
                      <am3d:sy n="1000000" d="1000000"/>
                      <am3d:sz n="1000000" d="1000000"/>
                    </am3d:scale>
                    <am3d:rot ax="2450161" ay="3873068" az="2278125"/>
                    <am3d:postTrans dx="0" dy="0" dz="0"/>
                  </am3d:trans>
                  <am3d:raster rName="Office3DRenderer" rVer="16.0.8326">
                    <am3d:blip r:embed="rId10"/>
                  </am3d:raster>
                  <am3d:objViewport viewportSz="169615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0" name="3D Model 19" descr="Laptop Computer">
                <a:extLst>
                  <a:ext uri="{FF2B5EF4-FFF2-40B4-BE49-F238E27FC236}">
                    <a16:creationId xmlns:a16="http://schemas.microsoft.com/office/drawing/2014/main" id="{08CB5B2A-851C-86D2-8D83-DCB4B6ABA12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986395" y="2369568"/>
                <a:ext cx="1447531" cy="15012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7" name="3D Model 26" descr="Laptop Computer">
                <a:extLst>
                  <a:ext uri="{FF2B5EF4-FFF2-40B4-BE49-F238E27FC236}">
                    <a16:creationId xmlns:a16="http://schemas.microsoft.com/office/drawing/2014/main" id="{E6480DE1-847B-24F8-AB74-96D680B0F2C2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20104" y="2737919"/>
              <a:ext cx="1437036" cy="1203255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437036" cy="1203255"/>
                    </a:xfrm>
                    <a:prstGeom prst="rect">
                      <a:avLst/>
                    </a:prstGeom>
                  </am3d:spPr>
                  <am3d:camera>
                    <am3d:pos x="0" y="0" z="6542252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145800" d="1000000"/>
                    <am3d:preTrans dx="-543" dy="-12469322" dz="2456953"/>
                    <am3d:scale>
                      <am3d:sx n="1000000" d="1000000"/>
                      <am3d:sy n="1000000" d="1000000"/>
                      <am3d:sz n="1000000" d="1000000"/>
                    </am3d:scale>
                    <am3d:rot ax="962952" ay="3171820" az="774962"/>
                    <am3d:postTrans dx="0" dy="0" dz="0"/>
                  </am3d:trans>
                  <am3d:raster rName="Office3DRenderer" rVer="16.0.8326">
                    <am3d:blip r:embed="rId11"/>
                  </am3d:raster>
                  <am3d:objViewport viewportSz="144553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7" name="3D Model 26" descr="Laptop Computer">
                <a:extLst>
                  <a:ext uri="{FF2B5EF4-FFF2-40B4-BE49-F238E27FC236}">
                    <a16:creationId xmlns:a16="http://schemas.microsoft.com/office/drawing/2014/main" id="{E6480DE1-847B-24F8-AB74-96D680B0F2C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20104" y="2737919"/>
                <a:ext cx="1437036" cy="12032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8" name="3D Model 27" descr="Laptop Computer">
                <a:extLst>
                  <a:ext uri="{FF2B5EF4-FFF2-40B4-BE49-F238E27FC236}">
                    <a16:creationId xmlns:a16="http://schemas.microsoft.com/office/drawing/2014/main" id="{DDEA1B8C-890C-3A6F-A089-7F2BD4B44B29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212437" y="3587366"/>
              <a:ext cx="1511570" cy="1567040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511570" cy="1567040"/>
                    </a:xfrm>
                    <a:prstGeom prst="rect">
                      <a:avLst/>
                    </a:prstGeom>
                  </am3d:spPr>
                  <am3d:camera>
                    <am3d:pos x="0" y="0" z="6542252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145800" d="1000000"/>
                    <am3d:preTrans dx="-543" dy="-12469322" dz="2456953"/>
                    <am3d:scale>
                      <am3d:sx n="1000000" d="1000000"/>
                      <am3d:sy n="1000000" d="1000000"/>
                      <am3d:sz n="1000000" d="1000000"/>
                    </am3d:scale>
                    <am3d:rot ax="2450161" ay="3873068" az="2278125"/>
                    <am3d:postTrans dx="0" dy="0" dz="0"/>
                  </am3d:trans>
                  <am3d:raster rName="Office3DRenderer" rVer="16.0.8326">
                    <am3d:blip r:embed="rId12"/>
                  </am3d:raster>
                  <am3d:objViewport viewportSz="177049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8" name="3D Model 27" descr="Laptop Computer">
                <a:extLst>
                  <a:ext uri="{FF2B5EF4-FFF2-40B4-BE49-F238E27FC236}">
                    <a16:creationId xmlns:a16="http://schemas.microsoft.com/office/drawing/2014/main" id="{DDEA1B8C-890C-3A6F-A089-7F2BD4B44B2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212437" y="3587366"/>
                <a:ext cx="1511570" cy="156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3D Model 7" descr="Trophy base – rectangle 3">
                <a:extLst>
                  <a:ext uri="{FF2B5EF4-FFF2-40B4-BE49-F238E27FC236}">
                    <a16:creationId xmlns:a16="http://schemas.microsoft.com/office/drawing/2014/main" id="{41BFF544-2163-D861-CA2E-78B47DB9DA5F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973063" y="1608378"/>
              <a:ext cx="1483952" cy="2277821"/>
            </p:xfrm>
            <a:graphic>
              <a:graphicData uri="http://schemas.microsoft.com/office/drawing/2017/model3d">
                <am3d:model3d r:embed="rId13">
                  <am3d:spPr>
                    <a:xfrm>
                      <a:off x="0" y="0"/>
                      <a:ext cx="1483952" cy="2277821"/>
                    </a:xfrm>
                    <a:prstGeom prst="rect">
                      <a:avLst/>
                    </a:prstGeom>
                  </am3d:spPr>
                  <am3d:camera>
                    <am3d:pos x="0" y="0" z="6312556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249359" d="1000000"/>
                    <am3d:preTrans dx="-237043556" dy="-14143815" dz="-51889316"/>
                    <am3d:scale>
                      <am3d:sx n="1000000" d="1000000"/>
                      <am3d:sy n="1000000" d="1000000"/>
                      <am3d:sz n="1000000" d="1000000"/>
                    </am3d:scale>
                    <am3d:rot ax="2361273" ay="4198830" az="2256899"/>
                    <am3d:postTrans dx="0" dy="0" dz="0"/>
                  </am3d:trans>
                  <am3d:raster rName="Office3DRenderer" rVer="16.0.8326">
                    <am3d:blip r:embed="rId14"/>
                  </am3d:raster>
                  <am3d:objViewport viewportSz="247325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3D Model 7" descr="Trophy base – rectangle 3">
                <a:extLst>
                  <a:ext uri="{FF2B5EF4-FFF2-40B4-BE49-F238E27FC236}">
                    <a16:creationId xmlns:a16="http://schemas.microsoft.com/office/drawing/2014/main" id="{41BFF544-2163-D861-CA2E-78B47DB9DA5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973063" y="1608378"/>
                <a:ext cx="1483952" cy="2277821"/>
              </a:xfrm>
              <a:prstGeom prst="rect">
                <a:avLst/>
              </a:prstGeom>
            </p:spPr>
          </p:pic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392DCFE-0A14-0DAC-33DD-F024353E50C5}"/>
              </a:ext>
            </a:extLst>
          </p:cNvPr>
          <p:cNvCxnSpPr>
            <a:cxnSpLocks/>
          </p:cNvCxnSpPr>
          <p:nvPr/>
        </p:nvCxnSpPr>
        <p:spPr>
          <a:xfrm flipV="1">
            <a:off x="5908744" y="2618642"/>
            <a:ext cx="3594653" cy="54938"/>
          </a:xfrm>
          <a:prstGeom prst="straightConnector1">
            <a:avLst/>
          </a:prstGeom>
          <a:ln w="793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B72EB20-1A4B-717A-28CE-B6440846A526}"/>
              </a:ext>
            </a:extLst>
          </p:cNvPr>
          <p:cNvCxnSpPr>
            <a:cxnSpLocks/>
          </p:cNvCxnSpPr>
          <p:nvPr/>
        </p:nvCxnSpPr>
        <p:spPr>
          <a:xfrm flipH="1">
            <a:off x="3206330" y="3138834"/>
            <a:ext cx="1792357" cy="0"/>
          </a:xfrm>
          <a:prstGeom prst="straightConnector1">
            <a:avLst/>
          </a:prstGeom>
          <a:ln w="793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70980F5-3D83-7338-701F-5012CCD3EDE2}"/>
              </a:ext>
            </a:extLst>
          </p:cNvPr>
          <p:cNvCxnSpPr>
            <a:cxnSpLocks/>
          </p:cNvCxnSpPr>
          <p:nvPr/>
        </p:nvCxnSpPr>
        <p:spPr>
          <a:xfrm>
            <a:off x="5985151" y="3770691"/>
            <a:ext cx="2065685" cy="432515"/>
          </a:xfrm>
          <a:prstGeom prst="straightConnector1">
            <a:avLst/>
          </a:prstGeom>
          <a:ln w="793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643ED65E-715C-69D1-BBED-F09B9D431F1C}"/>
              </a:ext>
            </a:extLst>
          </p:cNvPr>
          <p:cNvCxnSpPr>
            <a:cxnSpLocks/>
          </p:cNvCxnSpPr>
          <p:nvPr/>
        </p:nvCxnSpPr>
        <p:spPr>
          <a:xfrm flipV="1">
            <a:off x="5759387" y="948062"/>
            <a:ext cx="2161361" cy="1072428"/>
          </a:xfrm>
          <a:prstGeom prst="straightConnector1">
            <a:avLst/>
          </a:prstGeom>
          <a:ln w="793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8C98FB0D-1095-F18E-468C-84B5D857D3EC}"/>
              </a:ext>
            </a:extLst>
          </p:cNvPr>
          <p:cNvSpPr txBox="1"/>
          <p:nvPr/>
        </p:nvSpPr>
        <p:spPr>
          <a:xfrm>
            <a:off x="4647455" y="3988904"/>
            <a:ext cx="2018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LOAD BALANCER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 descr="Medical cross">
                <a:extLst>
                  <a:ext uri="{FF2B5EF4-FFF2-40B4-BE49-F238E27FC236}">
                    <a16:creationId xmlns:a16="http://schemas.microsoft.com/office/drawing/2014/main" id="{31E8608E-024B-C0B1-6A94-A62B091476D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68632127"/>
                  </p:ext>
                </p:extLst>
              </p:nvPr>
            </p:nvGraphicFramePr>
            <p:xfrm rot="18375608">
              <a:off x="8173700" y="80532"/>
              <a:ext cx="1214346" cy="1242679"/>
            </p:xfrm>
            <a:graphic>
              <a:graphicData uri="http://schemas.microsoft.com/office/drawing/2017/model3d">
                <am3d:model3d r:embed="rId15">
                  <am3d:spPr>
                    <a:xfrm rot="18375608">
                      <a:off x="0" y="0"/>
                      <a:ext cx="1214346" cy="1242679"/>
                    </a:xfrm>
                    <a:prstGeom prst="rect">
                      <a:avLst/>
                    </a:prstGeom>
                  </am3d:spPr>
                  <am3d:camera>
                    <am3d:pos x="0" y="0" z="6664592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606561" d="1000000"/>
                    <am3d:preTrans dx="0" dy="-17928339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48453" ay="-524391" az="7378"/>
                    <am3d:postTrans dx="0" dy="0" dz="0"/>
                  </am3d:trans>
                  <am3d:raster rName="Office3DRenderer" rVer="16.0.8326">
                    <am3d:blip r:embed="rId16"/>
                  </am3d:raster>
                  <am3d:objViewport viewportSz="177154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 descr="Medical cross">
                <a:extLst>
                  <a:ext uri="{FF2B5EF4-FFF2-40B4-BE49-F238E27FC236}">
                    <a16:creationId xmlns:a16="http://schemas.microsoft.com/office/drawing/2014/main" id="{31E8608E-024B-C0B1-6A94-A62B091476D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 rot="18375608">
                <a:off x="8173700" y="80532"/>
                <a:ext cx="1214346" cy="1242679"/>
              </a:xfrm>
              <a:prstGeom prst="rect">
                <a:avLst/>
              </a:prstGeom>
            </p:spPr>
          </p:pic>
        </mc:Fallback>
      </mc:AlternateContent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478D225-47D8-AD72-7E65-D88E838EF1F6}"/>
              </a:ext>
            </a:extLst>
          </p:cNvPr>
          <p:cNvCxnSpPr>
            <a:cxnSpLocks/>
          </p:cNvCxnSpPr>
          <p:nvPr/>
        </p:nvCxnSpPr>
        <p:spPr>
          <a:xfrm>
            <a:off x="5945398" y="2126685"/>
            <a:ext cx="3557999" cy="251012"/>
          </a:xfrm>
          <a:prstGeom prst="straightConnector1">
            <a:avLst/>
          </a:prstGeom>
          <a:ln w="793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09193BC7-77C0-BDF2-8056-DE16A425ECD6}"/>
              </a:ext>
            </a:extLst>
          </p:cNvPr>
          <p:cNvSpPr txBox="1"/>
          <p:nvPr/>
        </p:nvSpPr>
        <p:spPr>
          <a:xfrm>
            <a:off x="3999982" y="6016487"/>
            <a:ext cx="3313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Fault Tolerant</a:t>
            </a:r>
          </a:p>
        </p:txBody>
      </p:sp>
    </p:spTree>
    <p:extLst>
      <p:ext uri="{BB962C8B-B14F-4D97-AF65-F5344CB8AC3E}">
        <p14:creationId xmlns:p14="http://schemas.microsoft.com/office/powerpoint/2010/main" val="3526735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3E6448C-22EA-4EB9-7D6B-C87732FA6B1B}"/>
              </a:ext>
            </a:extLst>
          </p:cNvPr>
          <p:cNvSpPr txBox="1"/>
          <p:nvPr/>
        </p:nvSpPr>
        <p:spPr>
          <a:xfrm>
            <a:off x="3532910" y="1953492"/>
            <a:ext cx="60267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5400" b="1" dirty="0">
                <a:solidFill>
                  <a:srgbClr val="FFFF00"/>
                </a:solidFill>
              </a:rPr>
              <a:t>CACHE</a:t>
            </a:r>
          </a:p>
        </p:txBody>
      </p:sp>
    </p:spTree>
    <p:extLst>
      <p:ext uri="{BB962C8B-B14F-4D97-AF65-F5344CB8AC3E}">
        <p14:creationId xmlns:p14="http://schemas.microsoft.com/office/powerpoint/2010/main" val="735852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View of world map">
            <a:extLst>
              <a:ext uri="{FF2B5EF4-FFF2-40B4-BE49-F238E27FC236}">
                <a16:creationId xmlns:a16="http://schemas.microsoft.com/office/drawing/2014/main" id="{D45FB260-686B-4105-88AD-51914B716A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6528"/>
            <a:ext cx="12684122" cy="6858000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 descr="Server symbol">
                <a:extLst>
                  <a:ext uri="{FF2B5EF4-FFF2-40B4-BE49-F238E27FC236}">
                    <a16:creationId xmlns:a16="http://schemas.microsoft.com/office/drawing/2014/main" id="{4C62B231-AD94-4A78-BA90-923879183DD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26295123"/>
                  </p:ext>
                </p:extLst>
              </p:nvPr>
            </p:nvGraphicFramePr>
            <p:xfrm>
              <a:off x="8051640" y="3429000"/>
              <a:ext cx="832995" cy="1413566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832995" cy="1413566"/>
                    </a:xfrm>
                    <a:prstGeom prst="rect">
                      <a:avLst/>
                    </a:prstGeom>
                    <a:effectLst>
                      <a:glow rad="127000">
                        <a:schemeClr val="tx2">
                          <a:lumMod val="50000"/>
                        </a:schemeClr>
                      </a:glow>
                    </a:effectLst>
                  </am3d:spPr>
                  <am3d:camera>
                    <am3d:pos x="0" y="0" z="5589390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157799" d="1000000"/>
                    <am3d:preTrans dx="-20171" dy="-18006390" dz="-3714845"/>
                    <am3d:scale>
                      <am3d:sx n="1000000" d="1000000"/>
                      <am3d:sy n="1000000" d="1000000"/>
                      <am3d:sz n="1000000" d="1000000"/>
                    </am3d:scale>
                    <am3d:rot ax="-667541" ay="-2072821" az="381803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56501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 descr="Server symbol">
                <a:extLst>
                  <a:ext uri="{FF2B5EF4-FFF2-40B4-BE49-F238E27FC236}">
                    <a16:creationId xmlns:a16="http://schemas.microsoft.com/office/drawing/2014/main" id="{4C62B231-AD94-4A78-BA90-923879183DD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051640" y="3429000"/>
                <a:ext cx="832995" cy="1413566"/>
              </a:xfrm>
              <a:prstGeom prst="rect">
                <a:avLst/>
              </a:prstGeom>
              <a:effectLst>
                <a:glow rad="127000">
                  <a:schemeClr val="tx2">
                    <a:lumMod val="50000"/>
                  </a:schemeClr>
                </a:glow>
              </a:effectLst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 descr="Server symbol">
                <a:extLst>
                  <a:ext uri="{FF2B5EF4-FFF2-40B4-BE49-F238E27FC236}">
                    <a16:creationId xmlns:a16="http://schemas.microsoft.com/office/drawing/2014/main" id="{2333C6AD-DFF2-2841-4ADD-F144133EF66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51204903"/>
                  </p:ext>
                </p:extLst>
              </p:nvPr>
            </p:nvGraphicFramePr>
            <p:xfrm>
              <a:off x="2967537" y="4626415"/>
              <a:ext cx="832995" cy="1413566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832995" cy="1413566"/>
                    </a:xfrm>
                    <a:prstGeom prst="rect">
                      <a:avLst/>
                    </a:prstGeom>
                  </am3d:spPr>
                  <am3d:camera>
                    <am3d:pos x="0" y="0" z="5589390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157799" d="1000000"/>
                    <am3d:preTrans dx="-20171" dy="-18006390" dz="-3714845"/>
                    <am3d:scale>
                      <am3d:sx n="1000000" d="1000000"/>
                      <am3d:sy n="1000000" d="1000000"/>
                      <am3d:sz n="1000000" d="1000000"/>
                    </am3d:scale>
                    <am3d:rot ax="-667541" ay="-2072821" az="381803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156501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 descr="Server symbol">
                <a:extLst>
                  <a:ext uri="{FF2B5EF4-FFF2-40B4-BE49-F238E27FC236}">
                    <a16:creationId xmlns:a16="http://schemas.microsoft.com/office/drawing/2014/main" id="{2333C6AD-DFF2-2841-4ADD-F144133EF66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967537" y="4626415"/>
                <a:ext cx="832995" cy="141356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 Model 6" descr="Server symbol">
                <a:extLst>
                  <a:ext uri="{FF2B5EF4-FFF2-40B4-BE49-F238E27FC236}">
                    <a16:creationId xmlns:a16="http://schemas.microsoft.com/office/drawing/2014/main" id="{BD60915A-14EA-61D3-BB64-79AAF482DA4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88076847"/>
                  </p:ext>
                </p:extLst>
              </p:nvPr>
            </p:nvGraphicFramePr>
            <p:xfrm>
              <a:off x="3192825" y="1355035"/>
              <a:ext cx="832995" cy="1413566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832995" cy="1413566"/>
                    </a:xfrm>
                    <a:prstGeom prst="rect">
                      <a:avLst/>
                    </a:prstGeom>
                  </am3d:spPr>
                  <am3d:camera>
                    <am3d:pos x="0" y="0" z="5589390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157799" d="1000000"/>
                    <am3d:preTrans dx="-20171" dy="-18006390" dz="-3714845"/>
                    <am3d:scale>
                      <am3d:sx n="1000000" d="1000000"/>
                      <am3d:sy n="1000000" d="1000000"/>
                      <am3d:sz n="1000000" d="1000000"/>
                    </am3d:scale>
                    <am3d:rot ax="-667541" ay="-2072821" az="381803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156501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 Model 6" descr="Server symbol">
                <a:extLst>
                  <a:ext uri="{FF2B5EF4-FFF2-40B4-BE49-F238E27FC236}">
                    <a16:creationId xmlns:a16="http://schemas.microsoft.com/office/drawing/2014/main" id="{BD60915A-14EA-61D3-BB64-79AAF482DA4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192825" y="1355035"/>
                <a:ext cx="832995" cy="141356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3D Model 7" descr="Server symbol">
                <a:extLst>
                  <a:ext uri="{FF2B5EF4-FFF2-40B4-BE49-F238E27FC236}">
                    <a16:creationId xmlns:a16="http://schemas.microsoft.com/office/drawing/2014/main" id="{5AEADA05-C82C-A608-3FE4-7044A9A727F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17604292"/>
                  </p:ext>
                </p:extLst>
              </p:nvPr>
            </p:nvGraphicFramePr>
            <p:xfrm>
              <a:off x="6802147" y="824948"/>
              <a:ext cx="832995" cy="1413566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832995" cy="1413566"/>
                    </a:xfrm>
                    <a:prstGeom prst="rect">
                      <a:avLst/>
                    </a:prstGeom>
                  </am3d:spPr>
                  <am3d:camera>
                    <am3d:pos x="0" y="0" z="5589390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157799" d="1000000"/>
                    <am3d:preTrans dx="-20171" dy="-18006390" dz="-3714845"/>
                    <am3d:scale>
                      <am3d:sx n="1000000" d="1000000"/>
                      <am3d:sy n="1000000" d="1000000"/>
                      <am3d:sz n="1000000" d="1000000"/>
                    </am3d:scale>
                    <am3d:rot ax="-667541" ay="-2072821" az="381803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156501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3D Model 7" descr="Server symbol">
                <a:extLst>
                  <a:ext uri="{FF2B5EF4-FFF2-40B4-BE49-F238E27FC236}">
                    <a16:creationId xmlns:a16="http://schemas.microsoft.com/office/drawing/2014/main" id="{5AEADA05-C82C-A608-3FE4-7044A9A727F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802147" y="824948"/>
                <a:ext cx="832995" cy="1413566"/>
              </a:xfrm>
              <a:prstGeom prst="rect">
                <a:avLst/>
              </a:prstGeom>
            </p:spPr>
          </p:pic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64757C69-81A2-F126-8BDC-69228B66C1C5}"/>
              </a:ext>
            </a:extLst>
          </p:cNvPr>
          <p:cNvSpPr txBox="1"/>
          <p:nvPr/>
        </p:nvSpPr>
        <p:spPr>
          <a:xfrm>
            <a:off x="8051641" y="4970190"/>
            <a:ext cx="1291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 App Server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CA9FAA-E44C-64A5-010F-2837F43D7622}"/>
              </a:ext>
            </a:extLst>
          </p:cNvPr>
          <p:cNvSpPr txBox="1"/>
          <p:nvPr/>
        </p:nvSpPr>
        <p:spPr>
          <a:xfrm>
            <a:off x="3776869" y="5502965"/>
            <a:ext cx="1457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CDN Server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C3084F0-5250-38C3-F1B0-1CFE044358D2}"/>
              </a:ext>
            </a:extLst>
          </p:cNvPr>
          <p:cNvSpPr txBox="1"/>
          <p:nvPr/>
        </p:nvSpPr>
        <p:spPr>
          <a:xfrm>
            <a:off x="2984579" y="2892120"/>
            <a:ext cx="1457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CDN Server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DF9FB22-1D4A-2A8A-42C6-5E63F2040B3D}"/>
              </a:ext>
            </a:extLst>
          </p:cNvPr>
          <p:cNvSpPr txBox="1"/>
          <p:nvPr/>
        </p:nvSpPr>
        <p:spPr>
          <a:xfrm>
            <a:off x="5760905" y="640282"/>
            <a:ext cx="1457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CDN Server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6" name="3D Model 15" descr="Red Straight arrow">
                <a:extLst>
                  <a:ext uri="{FF2B5EF4-FFF2-40B4-BE49-F238E27FC236}">
                    <a16:creationId xmlns:a16="http://schemas.microsoft.com/office/drawing/2014/main" id="{5E71E2EA-697C-44C9-8D5B-CF99168534D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476482057"/>
                  </p:ext>
                </p:extLst>
              </p:nvPr>
            </p:nvGraphicFramePr>
            <p:xfrm rot="10088932">
              <a:off x="4405324" y="4245762"/>
              <a:ext cx="3602299" cy="722377"/>
            </p:xfrm>
            <a:graphic>
              <a:graphicData uri="http://schemas.microsoft.com/office/drawing/2017/model3d">
                <am3d:model3d r:embed="rId6">
                  <am3d:spPr>
                    <a:xfrm rot="10088932">
                      <a:off x="0" y="0"/>
                      <a:ext cx="3602299" cy="722377"/>
                    </a:xfrm>
                    <a:prstGeom prst="rect">
                      <a:avLst/>
                    </a:prstGeom>
                  </am3d:spPr>
                  <am3d:camera>
                    <am3d:pos x="0" y="0" z="4926513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106943" d="1000000"/>
                    <am3d:preTrans dx="0" dy="-9860495" dz="-1482"/>
                    <am3d:scale>
                      <am3d:sx n="1000000" d="1000000"/>
                      <am3d:sy n="1000000" d="1000000"/>
                      <am3d:sz n="1000000" d="1000000"/>
                    </am3d:scale>
                    <am3d:rot ax="386212" ay="-1760377" az="-189855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206574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6" name="3D Model 15" descr="Red Straight arrow">
                <a:extLst>
                  <a:ext uri="{FF2B5EF4-FFF2-40B4-BE49-F238E27FC236}">
                    <a16:creationId xmlns:a16="http://schemas.microsoft.com/office/drawing/2014/main" id="{5E71E2EA-697C-44C9-8D5B-CF99168534D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rot="10088932">
                <a:off x="4405324" y="4245762"/>
                <a:ext cx="3602299" cy="72237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9" name="3D Model 18" descr="Red Straight arrow">
                <a:extLst>
                  <a:ext uri="{FF2B5EF4-FFF2-40B4-BE49-F238E27FC236}">
                    <a16:creationId xmlns:a16="http://schemas.microsoft.com/office/drawing/2014/main" id="{EF66219F-F97E-13FA-B8C4-5327F7BEB2B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09587049"/>
                  </p:ext>
                </p:extLst>
              </p:nvPr>
            </p:nvGraphicFramePr>
            <p:xfrm rot="13682003">
              <a:off x="7334398" y="2339889"/>
              <a:ext cx="1934981" cy="615155"/>
            </p:xfrm>
            <a:graphic>
              <a:graphicData uri="http://schemas.microsoft.com/office/drawing/2017/model3d">
                <am3d:model3d r:embed="rId6">
                  <am3d:spPr>
                    <a:xfrm rot="13682003">
                      <a:off x="0" y="0"/>
                      <a:ext cx="1934981" cy="615155"/>
                    </a:xfrm>
                    <a:prstGeom prst="rect">
                      <a:avLst/>
                    </a:prstGeom>
                  </am3d:spPr>
                  <am3d:camera>
                    <am3d:pos x="0" y="0" z="4926513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106943" d="1000000"/>
                    <am3d:preTrans dx="0" dy="-9860495" dz="-1482"/>
                    <am3d:scale>
                      <am3d:sx n="1000000" d="1000000"/>
                      <am3d:sy n="1000000" d="1000000"/>
                      <am3d:sz n="1000000" d="1000000"/>
                    </am3d:scale>
                    <am3d:rot ax="-123669" ay="-518108" az="18561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206574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9" name="3D Model 18" descr="Red Straight arrow">
                <a:extLst>
                  <a:ext uri="{FF2B5EF4-FFF2-40B4-BE49-F238E27FC236}">
                    <a16:creationId xmlns:a16="http://schemas.microsoft.com/office/drawing/2014/main" id="{EF66219F-F97E-13FA-B8C4-5327F7BEB2B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 rot="13682003">
                <a:off x="7334398" y="2339889"/>
                <a:ext cx="1934981" cy="6151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0" name="3D Model 19" descr="Red Straight arrow">
                <a:extLst>
                  <a:ext uri="{FF2B5EF4-FFF2-40B4-BE49-F238E27FC236}">
                    <a16:creationId xmlns:a16="http://schemas.microsoft.com/office/drawing/2014/main" id="{A3748E01-4C94-BBEF-1517-B462DB62E96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23616094"/>
                  </p:ext>
                </p:extLst>
              </p:nvPr>
            </p:nvGraphicFramePr>
            <p:xfrm rot="12290963">
              <a:off x="5273568" y="3034124"/>
              <a:ext cx="1977018" cy="620990"/>
            </p:xfrm>
            <a:graphic>
              <a:graphicData uri="http://schemas.microsoft.com/office/drawing/2017/model3d">
                <am3d:model3d r:embed="rId6">
                  <am3d:spPr>
                    <a:xfrm rot="12290963">
                      <a:off x="0" y="0"/>
                      <a:ext cx="1977018" cy="620990"/>
                    </a:xfrm>
                    <a:prstGeom prst="rect">
                      <a:avLst/>
                    </a:prstGeom>
                  </am3d:spPr>
                  <am3d:camera>
                    <am3d:pos x="0" y="0" z="4926513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106943" d="1000000"/>
                    <am3d:preTrans dx="0" dy="-9860495" dz="-1482"/>
                    <am3d:scale>
                      <am3d:sx n="1000000" d="1000000"/>
                      <am3d:sy n="1000000" d="1000000"/>
                      <am3d:sz n="1000000" d="1000000"/>
                    </am3d:scale>
                    <am3d:rot ax="-273932" ay="1004074" az="-79026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206574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0" name="3D Model 19" descr="Red Straight arrow">
                <a:extLst>
                  <a:ext uri="{FF2B5EF4-FFF2-40B4-BE49-F238E27FC236}">
                    <a16:creationId xmlns:a16="http://schemas.microsoft.com/office/drawing/2014/main" id="{A3748E01-4C94-BBEF-1517-B462DB62E96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 rot="12290963">
                <a:off x="5273568" y="3034124"/>
                <a:ext cx="1977018" cy="620990"/>
              </a:xfrm>
              <a:prstGeom prst="rect">
                <a:avLst/>
              </a:prstGeom>
            </p:spPr>
          </p:pic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25470AE4-EDB4-205A-BABC-66DCC4662125}"/>
              </a:ext>
            </a:extLst>
          </p:cNvPr>
          <p:cNvSpPr txBox="1"/>
          <p:nvPr/>
        </p:nvSpPr>
        <p:spPr>
          <a:xfrm>
            <a:off x="3464115" y="3237228"/>
            <a:ext cx="326760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000" b="1" dirty="0">
                <a:solidFill>
                  <a:schemeClr val="bg1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COPY Images, Media F</a:t>
            </a:r>
            <a:r>
              <a:rPr lang="en-GB" sz="2000" b="1" dirty="0" err="1">
                <a:solidFill>
                  <a:schemeClr val="bg1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i</a:t>
            </a:r>
            <a:r>
              <a:rPr lang="en-DE" sz="2000" b="1" dirty="0">
                <a:solidFill>
                  <a:schemeClr val="bg1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le, HTML, CSS, JavaScript in CDN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C2963E2-FAFC-9E67-9B3C-B2A0981911B3}"/>
              </a:ext>
            </a:extLst>
          </p:cNvPr>
          <p:cNvSpPr txBox="1"/>
          <p:nvPr/>
        </p:nvSpPr>
        <p:spPr>
          <a:xfrm>
            <a:off x="5285725" y="5976673"/>
            <a:ext cx="34114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4000" dirty="0"/>
              <a:t>CDN</a:t>
            </a:r>
          </a:p>
        </p:txBody>
      </p:sp>
    </p:spTree>
    <p:extLst>
      <p:ext uri="{BB962C8B-B14F-4D97-AF65-F5344CB8AC3E}">
        <p14:creationId xmlns:p14="http://schemas.microsoft.com/office/powerpoint/2010/main" val="3239148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60" presetClass="entr" presetSubtype="12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sum">
                                        <p:cTn id="3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20"/>
                                          </p:val>
                                        </p:tav>
                                        <p:tav tm="3330">
                                          <p:val>
                                            <p:fltVal val="-19.9349"/>
                                          </p:val>
                                        </p:tav>
                                        <p:tav tm="6660">
                                          <p:val>
                                            <p:fltVal val="-19.7456"/>
                                          </p:val>
                                        </p:tav>
                                        <p:tav tm="9990">
                                          <p:val>
                                            <p:fltVal val="-19.441"/>
                                          </p:val>
                                        </p:tav>
                                        <p:tav tm="13320">
                                          <p:val>
                                            <p:fltVal val="-19.0299"/>
                                          </p:val>
                                        </p:tav>
                                        <p:tav tm="16650">
                                          <p:val>
                                            <p:fltVal val="-18.5212"/>
                                          </p:val>
                                        </p:tav>
                                        <p:tav tm="19970">
                                          <p:val>
                                            <p:fltVal val="-17.9257"/>
                                          </p:val>
                                        </p:tav>
                                        <p:tav tm="23290">
                                          <p:val>
                                            <p:fltVal val="-17.2507"/>
                                          </p:val>
                                        </p:tav>
                                        <p:tav tm="26620">
                                          <p:val>
                                            <p:fltVal val="-16.5027"/>
                                          </p:val>
                                        </p:tav>
                                        <p:tav tm="29950">
                                          <p:val>
                                            <p:fltVal val="-15.6925"/>
                                          </p:val>
                                        </p:tav>
                                        <p:tav tm="33280">
                                          <p:val>
                                            <p:fltVal val="-14.829"/>
                                          </p:val>
                                        </p:tav>
                                        <p:tav tm="36610">
                                          <p:val>
                                            <p:fltVal val="-13.9209"/>
                                          </p:val>
                                        </p:tav>
                                        <p:tav tm="39940">
                                          <p:val>
                                            <p:fltVal val="-12.9772"/>
                                          </p:val>
                                        </p:tav>
                                        <p:tav tm="43270">
                                          <p:val>
                                            <p:fltVal val="-12.0068"/>
                                          </p:val>
                                        </p:tav>
                                        <p:tav tm="46600">
                                          <p:val>
                                            <p:fltVal val="-11.0184"/>
                                          </p:val>
                                        </p:tav>
                                        <p:tav tm="49930">
                                          <p:val>
                                            <p:fltVal val="-10.0209"/>
                                          </p:val>
                                        </p:tav>
                                        <p:tav tm="53250">
                                          <p:val>
                                            <p:fltVal val="-9.0263"/>
                                          </p:val>
                                        </p:tav>
                                        <p:tav tm="56580">
                                          <p:val>
                                            <p:fltVal val="-8.0373"/>
                                          </p:val>
                                        </p:tav>
                                        <p:tav tm="59900">
                                          <p:val>
                                            <p:fltVal val="-7.0688"/>
                                          </p:val>
                                        </p:tav>
                                        <p:tav tm="63220">
                                          <p:val>
                                            <p:fltVal val="-6.1264"/>
                                          </p:val>
                                        </p:tav>
                                        <p:tav tm="66540">
                                          <p:val>
                                            <p:fltVal val="-5.2189"/>
                                          </p:val>
                                        </p:tav>
                                        <p:tav tm="69870">
                                          <p:val>
                                            <p:fltVal val="-4.3528"/>
                                          </p:val>
                                        </p:tav>
                                        <p:tav tm="73190">
                                          <p:val>
                                            <p:fltVal val="-3.5418"/>
                                          </p:val>
                                        </p:tav>
                                        <p:tav tm="76510">
                                          <p:val>
                                            <p:fltVal val="-2.7922"/>
                                          </p:val>
                                        </p:tav>
                                        <p:tav tm="79830">
                                          <p:val>
                                            <p:fltVal val="-2.1127"/>
                                          </p:val>
                                        </p:tav>
                                        <p:tav tm="83160">
                                          <p:val>
                                            <p:fltVal val="-1.5104"/>
                                          </p:val>
                                        </p:tav>
                                        <p:tav tm="86480">
                                          <p:val>
                                            <p:fltVal val="-0.9978"/>
                                          </p:val>
                                        </p:tav>
                                        <p:tav tm="89800">
                                          <p:val>
                                            <p:fltVal val="-0.5817"/>
                                          </p:val>
                                        </p:tav>
                                        <p:tav tm="93120">
                                          <p:val>
                                            <p:fltVal val="-0.2709"/>
                                          </p:val>
                                        </p:tav>
                                        <p:tav tm="96450">
                                          <p:val>
                                            <p:fltVal val="-0.0738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3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3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4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6" dur="20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21" grpId="0" build="allAtOnce"/>
      <p:bldP spid="2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46EC0EC-09D7-9F3F-7F48-572586BD8BBA}"/>
              </a:ext>
            </a:extLst>
          </p:cNvPr>
          <p:cNvSpPr txBox="1"/>
          <p:nvPr/>
        </p:nvSpPr>
        <p:spPr>
          <a:xfrm>
            <a:off x="1179443" y="1060174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Cache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 descr="Laptop Computer">
                <a:extLst>
                  <a:ext uri="{FF2B5EF4-FFF2-40B4-BE49-F238E27FC236}">
                    <a16:creationId xmlns:a16="http://schemas.microsoft.com/office/drawing/2014/main" id="{195A4C83-C3D8-1355-5555-A98B1368998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83637024"/>
                  </p:ext>
                </p:extLst>
              </p:nvPr>
            </p:nvGraphicFramePr>
            <p:xfrm>
              <a:off x="838891" y="2023690"/>
              <a:ext cx="1926182" cy="1903655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926182" cy="1903655"/>
                    </a:xfrm>
                    <a:prstGeom prst="rect">
                      <a:avLst/>
                    </a:prstGeom>
                  </am3d:spPr>
                  <am3d:camera>
                    <am3d:pos x="0" y="0" z="6542252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145800" d="1000000"/>
                    <am3d:preTrans dx="-543" dy="-12469322" dz="2456953"/>
                    <am3d:scale>
                      <am3d:sx n="1000000" d="1000000"/>
                      <am3d:sy n="1000000" d="1000000"/>
                      <am3d:sz n="1000000" d="1000000"/>
                    </am3d:scale>
                    <am3d:rot ax="1331812" ay="3013836" az="1044753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15820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 descr="Laptop Computer">
                <a:extLst>
                  <a:ext uri="{FF2B5EF4-FFF2-40B4-BE49-F238E27FC236}">
                    <a16:creationId xmlns:a16="http://schemas.microsoft.com/office/drawing/2014/main" id="{195A4C83-C3D8-1355-5555-A98B1368998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38891" y="2023690"/>
                <a:ext cx="1926182" cy="19036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 descr="Server symbol">
                <a:extLst>
                  <a:ext uri="{FF2B5EF4-FFF2-40B4-BE49-F238E27FC236}">
                    <a16:creationId xmlns:a16="http://schemas.microsoft.com/office/drawing/2014/main" id="{C86F7FE1-5074-D561-922E-1E72B975A46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96696290"/>
                  </p:ext>
                </p:extLst>
              </p:nvPr>
            </p:nvGraphicFramePr>
            <p:xfrm>
              <a:off x="7408467" y="1697796"/>
              <a:ext cx="1542989" cy="2555442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542989" cy="2555442"/>
                    </a:xfrm>
                    <a:prstGeom prst="rect">
                      <a:avLst/>
                    </a:prstGeom>
                  </am3d:spPr>
                  <am3d:camera>
                    <am3d:pos x="0" y="0" z="5589390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157799" d="1000000"/>
                    <am3d:preTrans dx="-20171" dy="-18006390" dz="-3714845"/>
                    <am3d:scale>
                      <am3d:sx n="1000000" d="1000000"/>
                      <am3d:sy n="1000000" d="1000000"/>
                      <am3d:sz n="1000000" d="1000000"/>
                    </am3d:scale>
                    <am3d:rot ax="1249825" ay="-3384114" az="-1055027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285735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 descr="Server symbol">
                <a:extLst>
                  <a:ext uri="{FF2B5EF4-FFF2-40B4-BE49-F238E27FC236}">
                    <a16:creationId xmlns:a16="http://schemas.microsoft.com/office/drawing/2014/main" id="{C86F7FE1-5074-D561-922E-1E72B975A46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408467" y="1697796"/>
                <a:ext cx="1542989" cy="2555442"/>
              </a:xfrm>
              <a:prstGeom prst="rect">
                <a:avLst/>
              </a:prstGeom>
            </p:spPr>
          </p:pic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B8BD0C2-5787-6013-04A0-C9E9C766C29E}"/>
              </a:ext>
            </a:extLst>
          </p:cNvPr>
          <p:cNvCxnSpPr/>
          <p:nvPr/>
        </p:nvCxnSpPr>
        <p:spPr>
          <a:xfrm>
            <a:off x="2765073" y="2955235"/>
            <a:ext cx="4868179" cy="0"/>
          </a:xfrm>
          <a:prstGeom prst="straightConnector1">
            <a:avLst/>
          </a:prstGeom>
          <a:ln w="476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Graphic 9" descr="Envelope with solid fill">
            <a:extLst>
              <a:ext uri="{FF2B5EF4-FFF2-40B4-BE49-F238E27FC236}">
                <a16:creationId xmlns:a16="http://schemas.microsoft.com/office/drawing/2014/main" id="{681DD3F3-49DE-3C92-9368-FAA1552164A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465292" y="2518317"/>
            <a:ext cx="914400" cy="9144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5850F7D-CFD1-FDC2-8F1A-19331577E294}"/>
              </a:ext>
            </a:extLst>
          </p:cNvPr>
          <p:cNvSpPr txBox="1"/>
          <p:nvPr/>
        </p:nvSpPr>
        <p:spPr>
          <a:xfrm>
            <a:off x="1179443" y="5428494"/>
            <a:ext cx="1108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b="1" dirty="0"/>
              <a:t>RAM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3F73E59-7A23-D132-A754-3263D0F5011C}"/>
              </a:ext>
            </a:extLst>
          </p:cNvPr>
          <p:cNvSpPr txBox="1"/>
          <p:nvPr/>
        </p:nvSpPr>
        <p:spPr>
          <a:xfrm>
            <a:off x="2210891" y="5428494"/>
            <a:ext cx="1108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L3 CPU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095730B-2EF3-0548-C7C9-AB707ABBAEBC}"/>
              </a:ext>
            </a:extLst>
          </p:cNvPr>
          <p:cNvSpPr txBox="1"/>
          <p:nvPr/>
        </p:nvSpPr>
        <p:spPr>
          <a:xfrm>
            <a:off x="3379692" y="5428494"/>
            <a:ext cx="1108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L2 CPU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7F4254D-FFE4-99DB-29A6-A37A8A2504A0}"/>
              </a:ext>
            </a:extLst>
          </p:cNvPr>
          <p:cNvSpPr txBox="1"/>
          <p:nvPr/>
        </p:nvSpPr>
        <p:spPr>
          <a:xfrm>
            <a:off x="4488056" y="5398297"/>
            <a:ext cx="1108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L1 CPU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54D5D34-69C3-4BE2-AFA9-F410BD92D960}"/>
              </a:ext>
            </a:extLst>
          </p:cNvPr>
          <p:cNvSpPr txBox="1"/>
          <p:nvPr/>
        </p:nvSpPr>
        <p:spPr>
          <a:xfrm>
            <a:off x="8951455" y="3059668"/>
            <a:ext cx="1274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HDD</a:t>
            </a:r>
          </a:p>
        </p:txBody>
      </p:sp>
    </p:spTree>
    <p:extLst>
      <p:ext uri="{BB962C8B-B14F-4D97-AF65-F5344CB8AC3E}">
        <p14:creationId xmlns:p14="http://schemas.microsoft.com/office/powerpoint/2010/main" val="2346388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indefinite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057 3.7037E-6 L 0.30274 -0.0027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159" y="-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1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D97FECA5-E6DD-0CB3-C7FE-324ADDD862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27387"/>
              </p:ext>
            </p:extLst>
          </p:nvPr>
        </p:nvGraphicFramePr>
        <p:xfrm>
          <a:off x="556590" y="0"/>
          <a:ext cx="10283688" cy="6439233"/>
        </p:xfrm>
        <a:graphic>
          <a:graphicData uri="http://schemas.openxmlformats.org/drawingml/2006/table">
            <a:tbl>
              <a:tblPr/>
              <a:tblGrid>
                <a:gridCol w="1713948">
                  <a:extLst>
                    <a:ext uri="{9D8B030D-6E8A-4147-A177-3AD203B41FA5}">
                      <a16:colId xmlns:a16="http://schemas.microsoft.com/office/drawing/2014/main" val="1818389790"/>
                    </a:ext>
                  </a:extLst>
                </a:gridCol>
                <a:gridCol w="1713948">
                  <a:extLst>
                    <a:ext uri="{9D8B030D-6E8A-4147-A177-3AD203B41FA5}">
                      <a16:colId xmlns:a16="http://schemas.microsoft.com/office/drawing/2014/main" val="335801097"/>
                    </a:ext>
                  </a:extLst>
                </a:gridCol>
                <a:gridCol w="1713948">
                  <a:extLst>
                    <a:ext uri="{9D8B030D-6E8A-4147-A177-3AD203B41FA5}">
                      <a16:colId xmlns:a16="http://schemas.microsoft.com/office/drawing/2014/main" val="2183443620"/>
                    </a:ext>
                  </a:extLst>
                </a:gridCol>
                <a:gridCol w="1713948">
                  <a:extLst>
                    <a:ext uri="{9D8B030D-6E8A-4147-A177-3AD203B41FA5}">
                      <a16:colId xmlns:a16="http://schemas.microsoft.com/office/drawing/2014/main" val="2704038357"/>
                    </a:ext>
                  </a:extLst>
                </a:gridCol>
                <a:gridCol w="1713948">
                  <a:extLst>
                    <a:ext uri="{9D8B030D-6E8A-4147-A177-3AD203B41FA5}">
                      <a16:colId xmlns:a16="http://schemas.microsoft.com/office/drawing/2014/main" val="4138599931"/>
                    </a:ext>
                  </a:extLst>
                </a:gridCol>
                <a:gridCol w="1713948">
                  <a:extLst>
                    <a:ext uri="{9D8B030D-6E8A-4147-A177-3AD203B41FA5}">
                      <a16:colId xmlns:a16="http://schemas.microsoft.com/office/drawing/2014/main" val="1166835101"/>
                    </a:ext>
                  </a:extLst>
                </a:gridCol>
              </a:tblGrid>
              <a:tr h="795130">
                <a:tc>
                  <a:txBody>
                    <a:bodyPr/>
                    <a:lstStyle/>
                    <a:p>
                      <a:pPr algn="ctr"/>
                      <a:r>
                        <a:rPr lang="en-GB" sz="2000" b="1" dirty="0">
                          <a:solidFill>
                            <a:srgbClr val="FFC000"/>
                          </a:solidFill>
                          <a:effectLst/>
                          <a:highlight>
                            <a:srgbClr val="000000"/>
                          </a:highlight>
                          <a:latin typeface="Helvetica Neue" panose="02000503000000020004" pitchFamily="2" charset="0"/>
                        </a:rPr>
                        <a:t>Cache Type</a:t>
                      </a:r>
                      <a:endParaRPr lang="en-GB" sz="2000" dirty="0">
                        <a:solidFill>
                          <a:srgbClr val="FFC000"/>
                        </a:solidFill>
                        <a:effectLst/>
                        <a:highlight>
                          <a:srgbClr val="000000"/>
                        </a:highlight>
                        <a:latin typeface="Helvetica Neue" panose="02000503000000020004" pitchFamily="2" charset="0"/>
                      </a:endParaRPr>
                    </a:p>
                  </a:txBody>
                  <a:tcPr marL="30940" marR="30940" marT="6188" marB="6188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b="1" dirty="0">
                          <a:solidFill>
                            <a:srgbClr val="FFC000"/>
                          </a:solidFill>
                          <a:effectLst/>
                          <a:highlight>
                            <a:srgbClr val="000000"/>
                          </a:highlight>
                          <a:latin typeface="Helvetica Neue" panose="02000503000000020004" pitchFamily="2" charset="0"/>
                        </a:rPr>
                        <a:t>Speed</a:t>
                      </a:r>
                      <a:endParaRPr lang="en-GB" sz="2000" dirty="0">
                        <a:solidFill>
                          <a:srgbClr val="FFC000"/>
                        </a:solidFill>
                        <a:effectLst/>
                        <a:highlight>
                          <a:srgbClr val="000000"/>
                        </a:highlight>
                        <a:latin typeface="Helvetica Neue" panose="02000503000000020004" pitchFamily="2" charset="0"/>
                      </a:endParaRPr>
                    </a:p>
                  </a:txBody>
                  <a:tcPr marL="30940" marR="30940" marT="6188" marB="6188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b="1" dirty="0">
                          <a:solidFill>
                            <a:srgbClr val="FFC000"/>
                          </a:solidFill>
                          <a:effectLst/>
                          <a:highlight>
                            <a:srgbClr val="000000"/>
                          </a:highlight>
                          <a:latin typeface="Helvetica Neue" panose="02000503000000020004" pitchFamily="2" charset="0"/>
                        </a:rPr>
                        <a:t>Location</a:t>
                      </a:r>
                      <a:endParaRPr lang="en-GB" sz="2000" dirty="0">
                        <a:solidFill>
                          <a:srgbClr val="FFC000"/>
                        </a:solidFill>
                        <a:effectLst/>
                        <a:highlight>
                          <a:srgbClr val="000000"/>
                        </a:highlight>
                        <a:latin typeface="Helvetica Neue" panose="02000503000000020004" pitchFamily="2" charset="0"/>
                      </a:endParaRPr>
                    </a:p>
                  </a:txBody>
                  <a:tcPr marL="30940" marR="30940" marT="6188" marB="6188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b="1" dirty="0">
                          <a:solidFill>
                            <a:srgbClr val="FFC000"/>
                          </a:solidFill>
                          <a:effectLst/>
                          <a:highlight>
                            <a:srgbClr val="000000"/>
                          </a:highlight>
                          <a:latin typeface="Helvetica Neue" panose="02000503000000020004" pitchFamily="2" charset="0"/>
                        </a:rPr>
                        <a:t>Size</a:t>
                      </a:r>
                      <a:endParaRPr lang="en-GB" sz="2000" dirty="0">
                        <a:solidFill>
                          <a:srgbClr val="FFC000"/>
                        </a:solidFill>
                        <a:effectLst/>
                        <a:highlight>
                          <a:srgbClr val="000000"/>
                        </a:highlight>
                        <a:latin typeface="Helvetica Neue" panose="02000503000000020004" pitchFamily="2" charset="0"/>
                      </a:endParaRPr>
                    </a:p>
                  </a:txBody>
                  <a:tcPr marL="30940" marR="30940" marT="6188" marB="6188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b="1" dirty="0">
                          <a:solidFill>
                            <a:srgbClr val="FFC000"/>
                          </a:solidFill>
                          <a:effectLst/>
                          <a:highlight>
                            <a:srgbClr val="000000"/>
                          </a:highlight>
                          <a:latin typeface="Helvetica Neue" panose="02000503000000020004" pitchFamily="2" charset="0"/>
                        </a:rPr>
                        <a:t>Latency</a:t>
                      </a:r>
                      <a:endParaRPr lang="en-GB" sz="2000" dirty="0">
                        <a:solidFill>
                          <a:srgbClr val="FFC000"/>
                        </a:solidFill>
                        <a:effectLst/>
                        <a:highlight>
                          <a:srgbClr val="000000"/>
                        </a:highlight>
                        <a:latin typeface="Helvetica Neue" panose="02000503000000020004" pitchFamily="2" charset="0"/>
                      </a:endParaRPr>
                    </a:p>
                  </a:txBody>
                  <a:tcPr marL="30940" marR="30940" marT="6188" marB="6188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b="1" dirty="0">
                          <a:solidFill>
                            <a:srgbClr val="FFC000"/>
                          </a:solidFill>
                          <a:effectLst/>
                          <a:highlight>
                            <a:srgbClr val="000000"/>
                          </a:highlight>
                          <a:latin typeface="Helvetica Neue" panose="02000503000000020004" pitchFamily="2" charset="0"/>
                        </a:rPr>
                        <a:t>Use Case</a:t>
                      </a:r>
                      <a:endParaRPr lang="en-GB" sz="2000" dirty="0">
                        <a:solidFill>
                          <a:srgbClr val="FFC000"/>
                        </a:solidFill>
                        <a:effectLst/>
                        <a:highlight>
                          <a:srgbClr val="000000"/>
                        </a:highlight>
                        <a:latin typeface="Helvetica Neue" panose="02000503000000020004" pitchFamily="2" charset="0"/>
                      </a:endParaRPr>
                    </a:p>
                  </a:txBody>
                  <a:tcPr marL="30940" marR="30940" marT="6188" marB="6188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5738713"/>
                  </a:ext>
                </a:extLst>
              </a:tr>
              <a:tr h="1224499">
                <a:tc>
                  <a:txBody>
                    <a:bodyPr/>
                    <a:lstStyle/>
                    <a:p>
                      <a:r>
                        <a:rPr lang="en-GB" sz="1800" b="1">
                          <a:solidFill>
                            <a:srgbClr val="92D050"/>
                          </a:solidFill>
                          <a:effectLst/>
                          <a:latin typeface="Helvetica Neue" panose="02000503000000020004" pitchFamily="2" charset="0"/>
                        </a:rPr>
                        <a:t>L1 Cache</a:t>
                      </a:r>
                      <a:endParaRPr lang="en-GB" sz="1800">
                        <a:solidFill>
                          <a:srgbClr val="92D05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30940" marR="30940" marT="6188" marB="6188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600">
                          <a:effectLst/>
                          <a:latin typeface="Helvetica Neue" panose="02000503000000020004" pitchFamily="2" charset="0"/>
                        </a:rPr>
                        <a:t>Fastest</a:t>
                      </a:r>
                    </a:p>
                  </a:txBody>
                  <a:tcPr marL="30940" marR="30940" marT="6188" marB="6188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600">
                          <a:effectLst/>
                          <a:latin typeface="Helvetica Neue" panose="02000503000000020004" pitchFamily="2" charset="0"/>
                        </a:rPr>
                        <a:t>Closest to the CPU core</a:t>
                      </a:r>
                    </a:p>
                  </a:txBody>
                  <a:tcPr marL="30940" marR="30940" marT="6188" marB="6188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effectLst/>
                          <a:latin typeface="Helvetica Neue" panose="02000503000000020004" pitchFamily="2" charset="0"/>
                        </a:rPr>
                        <a:t>32KB to 128KB</a:t>
                      </a:r>
                    </a:p>
                  </a:txBody>
                  <a:tcPr marL="30940" marR="30940" marT="6188" marB="6188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600">
                          <a:effectLst/>
                          <a:latin typeface="Helvetica Neue" panose="02000503000000020004" pitchFamily="2" charset="0"/>
                        </a:rPr>
                        <a:t>1-2 CPU cycles</a:t>
                      </a:r>
                    </a:p>
                  </a:txBody>
                  <a:tcPr marL="30940" marR="30940" marT="6188" marB="6188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effectLst/>
                          <a:latin typeface="Helvetica Neue" panose="02000503000000020004" pitchFamily="2" charset="0"/>
                        </a:rPr>
                        <a:t>Immediate access to critical CPU instructions/data</a:t>
                      </a:r>
                    </a:p>
                  </a:txBody>
                  <a:tcPr marL="30940" marR="30940" marT="6188" marB="6188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709338"/>
                  </a:ext>
                </a:extLst>
              </a:tr>
              <a:tr h="1224499">
                <a:tc>
                  <a:txBody>
                    <a:bodyPr/>
                    <a:lstStyle/>
                    <a:p>
                      <a:r>
                        <a:rPr lang="en-GB" sz="1800" b="1">
                          <a:solidFill>
                            <a:srgbClr val="92D050"/>
                          </a:solidFill>
                          <a:effectLst/>
                          <a:latin typeface="Helvetica Neue" panose="02000503000000020004" pitchFamily="2" charset="0"/>
                        </a:rPr>
                        <a:t>L2 Cache</a:t>
                      </a:r>
                      <a:endParaRPr lang="en-GB" sz="1800">
                        <a:solidFill>
                          <a:srgbClr val="92D05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30940" marR="30940" marT="6188" marB="6188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600">
                          <a:effectLst/>
                          <a:latin typeface="Helvetica Neue" panose="02000503000000020004" pitchFamily="2" charset="0"/>
                        </a:rPr>
                        <a:t>Very Fast</a:t>
                      </a:r>
                    </a:p>
                  </a:txBody>
                  <a:tcPr marL="30940" marR="30940" marT="6188" marB="6188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600">
                          <a:effectLst/>
                          <a:latin typeface="Helvetica Neue" panose="02000503000000020004" pitchFamily="2" charset="0"/>
                        </a:rPr>
                        <a:t>Slightly further from CPU core</a:t>
                      </a:r>
                    </a:p>
                  </a:txBody>
                  <a:tcPr marL="30940" marR="30940" marT="6188" marB="6188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600">
                          <a:effectLst/>
                          <a:latin typeface="Helvetica Neue" panose="02000503000000020004" pitchFamily="2" charset="0"/>
                        </a:rPr>
                        <a:t>256KB to 8MB</a:t>
                      </a:r>
                    </a:p>
                  </a:txBody>
                  <a:tcPr marL="30940" marR="30940" marT="6188" marB="6188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effectLst/>
                          <a:latin typeface="Helvetica Neue" panose="02000503000000020004" pitchFamily="2" charset="0"/>
                        </a:rPr>
                        <a:t>3-10 CPU cycles</a:t>
                      </a:r>
                    </a:p>
                  </a:txBody>
                  <a:tcPr marL="30940" marR="30940" marT="6188" marB="6188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600">
                          <a:effectLst/>
                          <a:latin typeface="Helvetica Neue" panose="02000503000000020004" pitchFamily="2" charset="0"/>
                        </a:rPr>
                        <a:t>Faster access to frequently used data/instructions</a:t>
                      </a:r>
                    </a:p>
                  </a:txBody>
                  <a:tcPr marL="30940" marR="30940" marT="6188" marB="6188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2061904"/>
                  </a:ext>
                </a:extLst>
              </a:tr>
              <a:tr h="1224499">
                <a:tc>
                  <a:txBody>
                    <a:bodyPr/>
                    <a:lstStyle/>
                    <a:p>
                      <a:r>
                        <a:rPr lang="en-GB" sz="1800" b="1">
                          <a:solidFill>
                            <a:srgbClr val="92D050"/>
                          </a:solidFill>
                          <a:effectLst/>
                          <a:latin typeface="Helvetica Neue" panose="02000503000000020004" pitchFamily="2" charset="0"/>
                        </a:rPr>
                        <a:t>L3 Cache</a:t>
                      </a:r>
                      <a:endParaRPr lang="en-GB" sz="1800">
                        <a:solidFill>
                          <a:srgbClr val="92D05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30940" marR="30940" marT="6188" marB="6188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600">
                          <a:effectLst/>
                          <a:latin typeface="Helvetica Neue" panose="02000503000000020004" pitchFamily="2" charset="0"/>
                        </a:rPr>
                        <a:t>Fast</a:t>
                      </a:r>
                    </a:p>
                  </a:txBody>
                  <a:tcPr marL="30940" marR="30940" marT="6188" marB="6188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600">
                          <a:effectLst/>
                          <a:latin typeface="Helvetica Neue" panose="02000503000000020004" pitchFamily="2" charset="0"/>
                        </a:rPr>
                        <a:t>Shared among multiple CPU cores</a:t>
                      </a:r>
                    </a:p>
                  </a:txBody>
                  <a:tcPr marL="30940" marR="30940" marT="6188" marB="6188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600">
                          <a:effectLst/>
                          <a:latin typeface="Helvetica Neue" panose="02000503000000020004" pitchFamily="2" charset="0"/>
                        </a:rPr>
                        <a:t>2MB to 50MB</a:t>
                      </a:r>
                    </a:p>
                  </a:txBody>
                  <a:tcPr marL="30940" marR="30940" marT="6188" marB="6188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effectLst/>
                          <a:latin typeface="Helvetica Neue" panose="02000503000000020004" pitchFamily="2" charset="0"/>
                        </a:rPr>
                        <a:t>10-20 CPU cycles</a:t>
                      </a:r>
                    </a:p>
                  </a:txBody>
                  <a:tcPr marL="30940" marR="30940" marT="6188" marB="6188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600">
                          <a:effectLst/>
                          <a:latin typeface="Helvetica Neue" panose="02000503000000020004" pitchFamily="2" charset="0"/>
                        </a:rPr>
                        <a:t>Shared data among CPU cores to improve performance</a:t>
                      </a:r>
                    </a:p>
                  </a:txBody>
                  <a:tcPr marL="30940" marR="30940" marT="6188" marB="6188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10481907"/>
                  </a:ext>
                </a:extLst>
              </a:tr>
              <a:tr h="982870">
                <a:tc>
                  <a:txBody>
                    <a:bodyPr/>
                    <a:lstStyle/>
                    <a:p>
                      <a:r>
                        <a:rPr lang="en-GB" sz="1800" b="1">
                          <a:solidFill>
                            <a:srgbClr val="92D050"/>
                          </a:solidFill>
                          <a:effectLst/>
                          <a:latin typeface="Helvetica Neue" panose="02000503000000020004" pitchFamily="2" charset="0"/>
                        </a:rPr>
                        <a:t>RAM</a:t>
                      </a:r>
                      <a:endParaRPr lang="en-GB" sz="1800">
                        <a:solidFill>
                          <a:srgbClr val="92D05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30940" marR="30940" marT="6188" marB="6188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600">
                          <a:effectLst/>
                          <a:latin typeface="Helvetica Neue" panose="02000503000000020004" pitchFamily="2" charset="0"/>
                        </a:rPr>
                        <a:t>Moderate</a:t>
                      </a:r>
                    </a:p>
                  </a:txBody>
                  <a:tcPr marL="30940" marR="30940" marT="6188" marB="6188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600">
                          <a:effectLst/>
                          <a:latin typeface="Helvetica Neue" panose="02000503000000020004" pitchFamily="2" charset="0"/>
                        </a:rPr>
                        <a:t>Separate from CPU, memory bus</a:t>
                      </a:r>
                    </a:p>
                  </a:txBody>
                  <a:tcPr marL="30940" marR="30940" marT="6188" marB="6188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600">
                          <a:effectLst/>
                          <a:latin typeface="Helvetica Neue" panose="02000503000000020004" pitchFamily="2" charset="0"/>
                        </a:rPr>
                        <a:t>4GB to 64GB+</a:t>
                      </a:r>
                    </a:p>
                  </a:txBody>
                  <a:tcPr marL="30940" marR="30940" marT="6188" marB="6188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600">
                          <a:effectLst/>
                          <a:latin typeface="Helvetica Neue" panose="02000503000000020004" pitchFamily="2" charset="0"/>
                        </a:rPr>
                        <a:t>50-100 nanoseconds</a:t>
                      </a:r>
                    </a:p>
                  </a:txBody>
                  <a:tcPr marL="30940" marR="30940" marT="6188" marB="6188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600">
                          <a:effectLst/>
                          <a:latin typeface="Helvetica Neue" panose="02000503000000020004" pitchFamily="2" charset="0"/>
                        </a:rPr>
                        <a:t>Main memory for active processes and data</a:t>
                      </a:r>
                    </a:p>
                  </a:txBody>
                  <a:tcPr marL="30940" marR="30940" marT="6188" marB="6188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8072905"/>
                  </a:ext>
                </a:extLst>
              </a:tr>
              <a:tr h="982870">
                <a:tc>
                  <a:txBody>
                    <a:bodyPr/>
                    <a:lstStyle/>
                    <a:p>
                      <a:r>
                        <a:rPr lang="en-GB" sz="1800" b="1" dirty="0">
                          <a:solidFill>
                            <a:srgbClr val="92D050"/>
                          </a:solidFill>
                          <a:effectLst/>
                          <a:latin typeface="Helvetica Neue" panose="02000503000000020004" pitchFamily="2" charset="0"/>
                        </a:rPr>
                        <a:t>HDD/SSD</a:t>
                      </a:r>
                      <a:endParaRPr lang="en-GB" sz="1800" dirty="0">
                        <a:solidFill>
                          <a:srgbClr val="92D05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30940" marR="30940" marT="6188" marB="6188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600">
                          <a:effectLst/>
                          <a:latin typeface="Helvetica Neue" panose="02000503000000020004" pitchFamily="2" charset="0"/>
                        </a:rPr>
                        <a:t>Slowest</a:t>
                      </a:r>
                    </a:p>
                  </a:txBody>
                  <a:tcPr marL="30940" marR="30940" marT="6188" marB="6188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600">
                          <a:effectLst/>
                          <a:latin typeface="Helvetica Neue" panose="02000503000000020004" pitchFamily="2" charset="0"/>
                        </a:rPr>
                        <a:t>Connected via SATA/interface</a:t>
                      </a:r>
                    </a:p>
                  </a:txBody>
                  <a:tcPr marL="30940" marR="30940" marT="6188" marB="6188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600">
                          <a:effectLst/>
                          <a:latin typeface="Helvetica Neue" panose="02000503000000020004" pitchFamily="2" charset="0"/>
                        </a:rPr>
                        <a:t>500GB to 10TB+</a:t>
                      </a:r>
                    </a:p>
                  </a:txBody>
                  <a:tcPr marL="30940" marR="30940" marT="6188" marB="6188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600">
                          <a:effectLst/>
                          <a:latin typeface="Helvetica Neue" panose="02000503000000020004" pitchFamily="2" charset="0"/>
                        </a:rPr>
                        <a:t>Milliseconds</a:t>
                      </a:r>
                    </a:p>
                  </a:txBody>
                  <a:tcPr marL="30940" marR="30940" marT="6188" marB="6188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effectLst/>
                          <a:latin typeface="Helvetica Neue" panose="02000503000000020004" pitchFamily="2" charset="0"/>
                        </a:rPr>
                        <a:t>Bulk storage for long-term data and less critical data</a:t>
                      </a:r>
                    </a:p>
                  </a:txBody>
                  <a:tcPr marL="30940" marR="30940" marT="6188" marB="6188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89293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662311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90A0FC7-214B-964E-8BF1-19E62594AEAD}"/>
              </a:ext>
            </a:extLst>
          </p:cNvPr>
          <p:cNvSpPr txBox="1"/>
          <p:nvPr/>
        </p:nvSpPr>
        <p:spPr>
          <a:xfrm>
            <a:off x="1911928" y="2147453"/>
            <a:ext cx="74814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4000" b="1" dirty="0">
                <a:solidFill>
                  <a:srgbClr val="FFFF00"/>
                </a:solidFill>
              </a:rPr>
              <a:t>Network Protocol</a:t>
            </a:r>
          </a:p>
        </p:txBody>
      </p:sp>
    </p:spTree>
    <p:extLst>
      <p:ext uri="{BB962C8B-B14F-4D97-AF65-F5344CB8AC3E}">
        <p14:creationId xmlns:p14="http://schemas.microsoft.com/office/powerpoint/2010/main" val="9349153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46EC0EC-09D7-9F3F-7F48-572586BD8BBA}"/>
              </a:ext>
            </a:extLst>
          </p:cNvPr>
          <p:cNvSpPr txBox="1"/>
          <p:nvPr/>
        </p:nvSpPr>
        <p:spPr>
          <a:xfrm>
            <a:off x="838890" y="489366"/>
            <a:ext cx="58251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400" b="1" dirty="0">
                <a:solidFill>
                  <a:srgbClr val="FFFF00"/>
                </a:solidFill>
              </a:rPr>
              <a:t>Network Protocols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 descr="Laptop Computer">
                <a:extLst>
                  <a:ext uri="{FF2B5EF4-FFF2-40B4-BE49-F238E27FC236}">
                    <a16:creationId xmlns:a16="http://schemas.microsoft.com/office/drawing/2014/main" id="{195A4C83-C3D8-1355-5555-A98B13689984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838891" y="2023690"/>
              <a:ext cx="1926182" cy="1903655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926182" cy="1903655"/>
                    </a:xfrm>
                    <a:prstGeom prst="rect">
                      <a:avLst/>
                    </a:prstGeom>
                  </am3d:spPr>
                  <am3d:camera>
                    <am3d:pos x="0" y="0" z="6542252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145800" d="1000000"/>
                    <am3d:preTrans dx="-543" dy="-12469322" dz="2456953"/>
                    <am3d:scale>
                      <am3d:sx n="1000000" d="1000000"/>
                      <am3d:sy n="1000000" d="1000000"/>
                      <am3d:sz n="1000000" d="1000000"/>
                    </am3d:scale>
                    <am3d:rot ax="1331812" ay="3013836" az="1044753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15820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 descr="Laptop Computer">
                <a:extLst>
                  <a:ext uri="{FF2B5EF4-FFF2-40B4-BE49-F238E27FC236}">
                    <a16:creationId xmlns:a16="http://schemas.microsoft.com/office/drawing/2014/main" id="{195A4C83-C3D8-1355-5555-A98B1368998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38891" y="2023690"/>
                <a:ext cx="1926182" cy="19036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 descr="Server symbol">
                <a:extLst>
                  <a:ext uri="{FF2B5EF4-FFF2-40B4-BE49-F238E27FC236}">
                    <a16:creationId xmlns:a16="http://schemas.microsoft.com/office/drawing/2014/main" id="{C86F7FE1-5074-D561-922E-1E72B975A46E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408467" y="1697796"/>
              <a:ext cx="1542989" cy="2555442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542989" cy="2555442"/>
                    </a:xfrm>
                    <a:prstGeom prst="rect">
                      <a:avLst/>
                    </a:prstGeom>
                  </am3d:spPr>
                  <am3d:camera>
                    <am3d:pos x="0" y="0" z="5589390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157799" d="1000000"/>
                    <am3d:preTrans dx="-20171" dy="-18006390" dz="-3714845"/>
                    <am3d:scale>
                      <am3d:sx n="1000000" d="1000000"/>
                      <am3d:sy n="1000000" d="1000000"/>
                      <am3d:sz n="1000000" d="1000000"/>
                    </am3d:scale>
                    <am3d:rot ax="1249825" ay="-3384114" az="-1055027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285735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 descr="Server symbol">
                <a:extLst>
                  <a:ext uri="{FF2B5EF4-FFF2-40B4-BE49-F238E27FC236}">
                    <a16:creationId xmlns:a16="http://schemas.microsoft.com/office/drawing/2014/main" id="{C86F7FE1-5074-D561-922E-1E72B975A46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408467" y="1697796"/>
                <a:ext cx="1542989" cy="2555442"/>
              </a:xfrm>
              <a:prstGeom prst="rect">
                <a:avLst/>
              </a:prstGeom>
            </p:spPr>
          </p:pic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B8BD0C2-5787-6013-04A0-C9E9C766C29E}"/>
              </a:ext>
            </a:extLst>
          </p:cNvPr>
          <p:cNvCxnSpPr/>
          <p:nvPr/>
        </p:nvCxnSpPr>
        <p:spPr>
          <a:xfrm>
            <a:off x="2765073" y="2955235"/>
            <a:ext cx="4868179" cy="0"/>
          </a:xfrm>
          <a:prstGeom prst="straightConnector1">
            <a:avLst/>
          </a:prstGeom>
          <a:ln w="476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Graphic 9" descr="Envelope with solid fill">
            <a:extLst>
              <a:ext uri="{FF2B5EF4-FFF2-40B4-BE49-F238E27FC236}">
                <a16:creationId xmlns:a16="http://schemas.microsoft.com/office/drawing/2014/main" id="{681DD3F3-49DE-3C92-9368-FAA1552164A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465292" y="2518317"/>
            <a:ext cx="914400" cy="914400"/>
          </a:xfrm>
          <a:prstGeom prst="rect">
            <a:avLst/>
          </a:prstGeom>
        </p:spPr>
      </p:pic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705A2FDE-E0C3-4C2F-6FBF-FF9041298A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507310"/>
              </p:ext>
            </p:extLst>
          </p:nvPr>
        </p:nvGraphicFramePr>
        <p:xfrm>
          <a:off x="984970" y="4297347"/>
          <a:ext cx="8428383" cy="22791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28383">
                  <a:extLst>
                    <a:ext uri="{9D8B030D-6E8A-4147-A177-3AD203B41FA5}">
                      <a16:colId xmlns:a16="http://schemas.microsoft.com/office/drawing/2014/main" val="2842753242"/>
                    </a:ext>
                  </a:extLst>
                </a:gridCol>
              </a:tblGrid>
              <a:tr h="457082"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Application Layer           | |              HTTP (Hypertext Transfer | | Protocol) </a:t>
                      </a:r>
                      <a:endParaRPr lang="en-DE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8899855"/>
                  </a:ext>
                </a:extLst>
              </a:tr>
              <a:tr h="457082"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bg1"/>
                          </a:solidFill>
                        </a:rPr>
                        <a:t>Transport Layer               | |              TCP (</a:t>
                      </a:r>
                      <a:r>
                        <a:rPr lang="en-GB" sz="1800" b="1" kern="1200" dirty="0">
                          <a:solidFill>
                            <a:schemeClr val="bg1"/>
                          </a:solidFill>
                        </a:rPr>
                        <a:t>Transmission</a:t>
                      </a:r>
                      <a:r>
                        <a:rPr lang="en-GB" b="1" dirty="0">
                          <a:solidFill>
                            <a:schemeClr val="bg1"/>
                          </a:solidFill>
                        </a:rPr>
                        <a:t> Control | | Protocol) </a:t>
                      </a:r>
                      <a:endParaRPr lang="en-DE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3867424"/>
                  </a:ext>
                </a:extLst>
              </a:tr>
              <a:tr h="45708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b="1" dirty="0">
                          <a:solidFill>
                            <a:schemeClr val="bg1"/>
                          </a:solidFill>
                        </a:rPr>
                        <a:t>Network Layer                 | |                IP (Internet Protocol) </a:t>
                      </a:r>
                      <a:endParaRPr lang="en-DE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3622412"/>
                  </a:ext>
                </a:extLst>
              </a:tr>
              <a:tr h="45708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b="1" dirty="0">
                          <a:solidFill>
                            <a:schemeClr val="bg1"/>
                          </a:solidFill>
                        </a:rPr>
                        <a:t>Data Link Layer               | |                 Ethernet/Wi-Fi </a:t>
                      </a:r>
                      <a:endParaRPr lang="en-DE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7943252"/>
                  </a:ext>
                </a:extLst>
              </a:tr>
              <a:tr h="4508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b="1" dirty="0">
                          <a:solidFill>
                            <a:schemeClr val="bg1"/>
                          </a:solidFill>
                        </a:rPr>
                        <a:t>Physical Layer                 | |                Hardware (Cables, Switches)</a:t>
                      </a:r>
                      <a:endParaRPr lang="en-DE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3562737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A7EBEE07-62D6-EA4B-851A-A629040A016B}"/>
              </a:ext>
            </a:extLst>
          </p:cNvPr>
          <p:cNvSpPr txBox="1"/>
          <p:nvPr/>
        </p:nvSpPr>
        <p:spPr>
          <a:xfrm>
            <a:off x="2292625" y="2023690"/>
            <a:ext cx="30745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https://www.amazon.com</a:t>
            </a:r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A81F9B43-5B4D-1286-0AA4-5391BB521881}"/>
              </a:ext>
            </a:extLst>
          </p:cNvPr>
          <p:cNvSpPr/>
          <p:nvPr/>
        </p:nvSpPr>
        <p:spPr>
          <a:xfrm rot="10800000" flipH="1">
            <a:off x="9767453" y="5791201"/>
            <a:ext cx="623454" cy="839686"/>
          </a:xfrm>
          <a:prstGeom prst="rightBrace">
            <a:avLst>
              <a:gd name="adj1" fmla="val 39659"/>
              <a:gd name="adj2" fmla="val 50000"/>
            </a:avLst>
          </a:prstGeom>
          <a:ln w="1079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C0D0B6FD-FD0C-B6B6-26D6-BF14C044186F}"/>
              </a:ext>
            </a:extLst>
          </p:cNvPr>
          <p:cNvSpPr/>
          <p:nvPr/>
        </p:nvSpPr>
        <p:spPr>
          <a:xfrm rot="10800000" flipH="1">
            <a:off x="9795163" y="4253238"/>
            <a:ext cx="803563" cy="1274726"/>
          </a:xfrm>
          <a:prstGeom prst="rightBrace">
            <a:avLst/>
          </a:prstGeom>
          <a:ln w="1079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3A8B07B-8631-BFC8-3B39-5A950D6E7181}"/>
              </a:ext>
            </a:extLst>
          </p:cNvPr>
          <p:cNvSpPr txBox="1"/>
          <p:nvPr/>
        </p:nvSpPr>
        <p:spPr>
          <a:xfrm>
            <a:off x="10668000" y="4627419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Software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AC91570-3AE1-1685-4179-5EDF3CF49766}"/>
              </a:ext>
            </a:extLst>
          </p:cNvPr>
          <p:cNvSpPr txBox="1"/>
          <p:nvPr/>
        </p:nvSpPr>
        <p:spPr>
          <a:xfrm>
            <a:off x="10550534" y="6026378"/>
            <a:ext cx="1607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Hardware</a:t>
            </a:r>
          </a:p>
        </p:txBody>
      </p:sp>
    </p:spTree>
    <p:extLst>
      <p:ext uri="{BB962C8B-B14F-4D97-AF65-F5344CB8AC3E}">
        <p14:creationId xmlns:p14="http://schemas.microsoft.com/office/powerpoint/2010/main" val="4228490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indefinite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057 3.7037E-6 L 0.30274 -0.0027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159" y="-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2" grpId="0"/>
      <p:bldP spid="1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2D2ACE2-2A98-603D-E8A9-5A83D8CE1FA0}"/>
              </a:ext>
            </a:extLst>
          </p:cNvPr>
          <p:cNvSpPr txBox="1"/>
          <p:nvPr/>
        </p:nvSpPr>
        <p:spPr>
          <a:xfrm>
            <a:off x="0" y="0"/>
            <a:ext cx="5403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FFFF00"/>
                </a:solidFill>
              </a:rPr>
              <a:t>OSI (Open Systems Interconnection) model</a:t>
            </a:r>
            <a:endParaRPr lang="en-DE" b="1" dirty="0">
              <a:solidFill>
                <a:srgbClr val="FFFF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B99FBAC-D8D6-CE7E-5397-5A8D87C246D5}"/>
              </a:ext>
            </a:extLst>
          </p:cNvPr>
          <p:cNvSpPr txBox="1"/>
          <p:nvPr/>
        </p:nvSpPr>
        <p:spPr>
          <a:xfrm>
            <a:off x="443343" y="783075"/>
            <a:ext cx="2691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92D050"/>
                </a:solidFill>
              </a:rPr>
              <a:t>7. Application Layer</a:t>
            </a:r>
            <a:endParaRPr lang="en-DE" b="1" dirty="0">
              <a:solidFill>
                <a:srgbClr val="92D05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5539248-2C72-8D26-8475-E6B16C1E9CDB}"/>
              </a:ext>
            </a:extLst>
          </p:cNvPr>
          <p:cNvSpPr txBox="1"/>
          <p:nvPr/>
        </p:nvSpPr>
        <p:spPr>
          <a:xfrm>
            <a:off x="443343" y="1435879"/>
            <a:ext cx="2826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92D050"/>
                </a:solidFill>
              </a:rPr>
              <a:t>6. Presentation Layer</a:t>
            </a:r>
            <a:endParaRPr lang="en-DE" b="1" dirty="0">
              <a:solidFill>
                <a:srgbClr val="92D05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C2B38C0-CA71-9AD0-5034-F5A04552A175}"/>
              </a:ext>
            </a:extLst>
          </p:cNvPr>
          <p:cNvSpPr txBox="1"/>
          <p:nvPr/>
        </p:nvSpPr>
        <p:spPr>
          <a:xfrm>
            <a:off x="413803" y="2669236"/>
            <a:ext cx="2077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92D050"/>
                </a:solidFill>
              </a:rPr>
              <a:t>5. Session Layer</a:t>
            </a:r>
            <a:endParaRPr lang="en-DE" b="1" dirty="0">
              <a:solidFill>
                <a:srgbClr val="92D05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BABA1A3-0938-96D7-454E-A7A95E77DAA0}"/>
              </a:ext>
            </a:extLst>
          </p:cNvPr>
          <p:cNvSpPr txBox="1"/>
          <p:nvPr/>
        </p:nvSpPr>
        <p:spPr>
          <a:xfrm>
            <a:off x="385237" y="3312986"/>
            <a:ext cx="2414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92D050"/>
                </a:solidFill>
              </a:rPr>
              <a:t>4. Transport Layer</a:t>
            </a:r>
            <a:endParaRPr lang="en-DE" b="1" dirty="0">
              <a:solidFill>
                <a:srgbClr val="92D05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AA13582-64E3-8086-5818-86B8360031C1}"/>
              </a:ext>
            </a:extLst>
          </p:cNvPr>
          <p:cNvSpPr txBox="1"/>
          <p:nvPr/>
        </p:nvSpPr>
        <p:spPr>
          <a:xfrm>
            <a:off x="385237" y="4231154"/>
            <a:ext cx="2040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rgbClr val="92D050"/>
                </a:solidFill>
              </a:rPr>
              <a:t>3. Network Layer</a:t>
            </a:r>
            <a:endParaRPr lang="en-DE" b="1" dirty="0">
              <a:solidFill>
                <a:srgbClr val="92D05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F847D05-40AF-FCDD-7CE9-95E6CDF86323}"/>
              </a:ext>
            </a:extLst>
          </p:cNvPr>
          <p:cNvSpPr txBox="1"/>
          <p:nvPr/>
        </p:nvSpPr>
        <p:spPr>
          <a:xfrm>
            <a:off x="413803" y="5095406"/>
            <a:ext cx="2528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92D050"/>
                </a:solidFill>
              </a:rPr>
              <a:t>2. Data Link Layer</a:t>
            </a:r>
            <a:endParaRPr lang="en-DE" b="1" dirty="0">
              <a:solidFill>
                <a:srgbClr val="92D05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996615B-97D0-D133-1F2F-CEA1CF932334}"/>
              </a:ext>
            </a:extLst>
          </p:cNvPr>
          <p:cNvSpPr txBox="1"/>
          <p:nvPr/>
        </p:nvSpPr>
        <p:spPr>
          <a:xfrm>
            <a:off x="385237" y="6185016"/>
            <a:ext cx="2528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92D050"/>
                </a:solidFill>
              </a:rPr>
              <a:t>1. Physical Layer</a:t>
            </a:r>
            <a:endParaRPr lang="en-DE" b="1" dirty="0">
              <a:solidFill>
                <a:srgbClr val="92D05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BF69BBE-2CDC-324E-3E86-5C6F3C5691C8}"/>
              </a:ext>
            </a:extLst>
          </p:cNvPr>
          <p:cNvSpPr txBox="1"/>
          <p:nvPr/>
        </p:nvSpPr>
        <p:spPr>
          <a:xfrm flipH="1">
            <a:off x="3386562" y="731250"/>
            <a:ext cx="6097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Add HTTP Header -----------HTTP, FTP, SMTP, DNS, Telnet</a:t>
            </a:r>
            <a:endParaRPr lang="en-DE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B9443D0-4181-1268-1FCC-78A3D6381B7C}"/>
              </a:ext>
            </a:extLst>
          </p:cNvPr>
          <p:cNvSpPr txBox="1"/>
          <p:nvPr/>
        </p:nvSpPr>
        <p:spPr>
          <a:xfrm>
            <a:off x="3663651" y="1454881"/>
            <a:ext cx="64579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Translation.   -------------------------------- JPEG,GIF,PNG</a:t>
            </a:r>
          </a:p>
          <a:p>
            <a:r>
              <a:rPr lang="en-GB" dirty="0"/>
              <a:t>encrypt/Decrypt -----------------------    SSL/TLS</a:t>
            </a:r>
          </a:p>
          <a:p>
            <a:r>
              <a:rPr lang="en-GB" dirty="0"/>
              <a:t>Compress -----------------------------------  ASCII, EBCDIC</a:t>
            </a:r>
            <a:endParaRPr lang="en-DE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26D6D78-C3FD-FE38-50E6-1434A52444E3}"/>
              </a:ext>
            </a:extLst>
          </p:cNvPr>
          <p:cNvSpPr txBox="1"/>
          <p:nvPr/>
        </p:nvSpPr>
        <p:spPr>
          <a:xfrm>
            <a:off x="3634454" y="2630389"/>
            <a:ext cx="55556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Manages sessions ------------NetBIOS, RPC</a:t>
            </a:r>
            <a:endParaRPr lang="en-DE" dirty="0"/>
          </a:p>
          <a:p>
            <a:endParaRPr lang="en-DE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18B5906-77DD-9FB6-6C6E-A55D53105597}"/>
              </a:ext>
            </a:extLst>
          </p:cNvPr>
          <p:cNvSpPr txBox="1"/>
          <p:nvPr/>
        </p:nvSpPr>
        <p:spPr>
          <a:xfrm>
            <a:off x="3546763" y="3276720"/>
            <a:ext cx="57773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Segmentation -----------------TCP,UDP</a:t>
            </a:r>
          </a:p>
          <a:p>
            <a:r>
              <a:rPr lang="en-GB" dirty="0"/>
              <a:t>Flow control ---------------------SPX</a:t>
            </a:r>
          </a:p>
          <a:p>
            <a:r>
              <a:rPr lang="en-GB" dirty="0"/>
              <a:t>Error detection -----------------RTP</a:t>
            </a:r>
            <a:endParaRPr lang="en-DE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0609C9D-19CD-B5B3-A966-716FAAEF7663}"/>
              </a:ext>
            </a:extLst>
          </p:cNvPr>
          <p:cNvSpPr txBox="1"/>
          <p:nvPr/>
        </p:nvSpPr>
        <p:spPr>
          <a:xfrm>
            <a:off x="3637106" y="4231154"/>
            <a:ext cx="55530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Logical addressing --------IP, ICMP, IPsec</a:t>
            </a:r>
          </a:p>
          <a:p>
            <a:r>
              <a:rPr lang="en-GB" dirty="0"/>
              <a:t>Path determination--------Routers, switches</a:t>
            </a:r>
          </a:p>
          <a:p>
            <a:r>
              <a:rPr lang="en-GB" dirty="0"/>
              <a:t>Packet forwarding -------- OSPF, BGP</a:t>
            </a:r>
            <a:endParaRPr lang="en-DE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151CAFB-A12A-ACBD-FACE-5E68AD412C2D}"/>
              </a:ext>
            </a:extLst>
          </p:cNvPr>
          <p:cNvSpPr txBox="1"/>
          <p:nvPr/>
        </p:nvSpPr>
        <p:spPr>
          <a:xfrm>
            <a:off x="3546763" y="5280072"/>
            <a:ext cx="2727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- Physical addressing---</a:t>
            </a:r>
            <a:endParaRPr lang="en-DE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9DB88A3-93EC-1724-2234-66A3AF1A7824}"/>
              </a:ext>
            </a:extLst>
          </p:cNvPr>
          <p:cNvSpPr txBox="1"/>
          <p:nvPr/>
        </p:nvSpPr>
        <p:spPr>
          <a:xfrm>
            <a:off x="3634454" y="5553364"/>
            <a:ext cx="3406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Error detection and handling</a:t>
            </a:r>
            <a:endParaRPr lang="en-DE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9C13D81-E12B-1232-1D4F-6FE2974A6D5C}"/>
              </a:ext>
            </a:extLst>
          </p:cNvPr>
          <p:cNvSpPr txBox="1"/>
          <p:nvPr/>
        </p:nvSpPr>
        <p:spPr>
          <a:xfrm>
            <a:off x="3546763" y="6161290"/>
            <a:ext cx="5731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Transmits raw bit streams over a physical medium.</a:t>
            </a:r>
            <a:endParaRPr lang="en-DE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E21FF22-CF1A-06D0-2BE2-2C81267F940A}"/>
              </a:ext>
            </a:extLst>
          </p:cNvPr>
          <p:cNvSpPr txBox="1"/>
          <p:nvPr/>
        </p:nvSpPr>
        <p:spPr>
          <a:xfrm>
            <a:off x="9190127" y="6046516"/>
            <a:ext cx="25289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Ethernet cables, Fiber optics</a:t>
            </a:r>
            <a:endParaRPr lang="en-DE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F830E42-70E2-77E6-6A34-E57E118A67C4}"/>
              </a:ext>
            </a:extLst>
          </p:cNvPr>
          <p:cNvSpPr txBox="1"/>
          <p:nvPr/>
        </p:nvSpPr>
        <p:spPr>
          <a:xfrm>
            <a:off x="6646975" y="5242637"/>
            <a:ext cx="3178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Ethernet, PPP, FDDI</a:t>
            </a:r>
            <a:endParaRPr lang="en-DE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8758CE2-CEFD-5EF0-0472-0A60067C24C6}"/>
              </a:ext>
            </a:extLst>
          </p:cNvPr>
          <p:cNvSpPr txBox="1"/>
          <p:nvPr/>
        </p:nvSpPr>
        <p:spPr>
          <a:xfrm>
            <a:off x="7170599" y="5553364"/>
            <a:ext cx="2951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- Switches, Bridges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296529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Internal Storage 59">
            <a:extLst>
              <a:ext uri="{FF2B5EF4-FFF2-40B4-BE49-F238E27FC236}">
                <a16:creationId xmlns:a16="http://schemas.microsoft.com/office/drawing/2014/main" id="{6254A546-4259-C0C3-51C7-BD20D2E27411}"/>
              </a:ext>
            </a:extLst>
          </p:cNvPr>
          <p:cNvSpPr/>
          <p:nvPr/>
        </p:nvSpPr>
        <p:spPr>
          <a:xfrm>
            <a:off x="994283" y="3561878"/>
            <a:ext cx="3150555" cy="1894811"/>
          </a:xfrm>
          <a:prstGeom prst="flowChartInternalStorag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53" name="Internal Storage 52">
            <a:extLst>
              <a:ext uri="{FF2B5EF4-FFF2-40B4-BE49-F238E27FC236}">
                <a16:creationId xmlns:a16="http://schemas.microsoft.com/office/drawing/2014/main" id="{F377C629-C42F-4F07-DADC-B3551443009A}"/>
              </a:ext>
            </a:extLst>
          </p:cNvPr>
          <p:cNvSpPr/>
          <p:nvPr/>
        </p:nvSpPr>
        <p:spPr>
          <a:xfrm>
            <a:off x="4840970" y="3732772"/>
            <a:ext cx="2923309" cy="1586342"/>
          </a:xfrm>
          <a:prstGeom prst="flowChartInternalStorag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41" name="Internal Storage 40">
            <a:extLst>
              <a:ext uri="{FF2B5EF4-FFF2-40B4-BE49-F238E27FC236}">
                <a16:creationId xmlns:a16="http://schemas.microsoft.com/office/drawing/2014/main" id="{7B8A8307-E9F2-084F-6F5D-C3CB3295E1E8}"/>
              </a:ext>
            </a:extLst>
          </p:cNvPr>
          <p:cNvSpPr/>
          <p:nvPr/>
        </p:nvSpPr>
        <p:spPr>
          <a:xfrm>
            <a:off x="9012021" y="3589052"/>
            <a:ext cx="2964872" cy="1840465"/>
          </a:xfrm>
          <a:prstGeom prst="flowChartInternalStorag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31" name="Internal Storage 30">
            <a:extLst>
              <a:ext uri="{FF2B5EF4-FFF2-40B4-BE49-F238E27FC236}">
                <a16:creationId xmlns:a16="http://schemas.microsoft.com/office/drawing/2014/main" id="{E5F3ED96-6C89-66A7-902B-E3ECCA7B9157}"/>
              </a:ext>
            </a:extLst>
          </p:cNvPr>
          <p:cNvSpPr/>
          <p:nvPr/>
        </p:nvSpPr>
        <p:spPr>
          <a:xfrm>
            <a:off x="8866907" y="641315"/>
            <a:ext cx="2964872" cy="1840465"/>
          </a:xfrm>
          <a:prstGeom prst="flowChartInternalStorag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23" name="Internal Storage 22">
            <a:extLst>
              <a:ext uri="{FF2B5EF4-FFF2-40B4-BE49-F238E27FC236}">
                <a16:creationId xmlns:a16="http://schemas.microsoft.com/office/drawing/2014/main" id="{3D4D9313-1D38-74FA-ACFF-65DC7ED3A7B6}"/>
              </a:ext>
            </a:extLst>
          </p:cNvPr>
          <p:cNvSpPr/>
          <p:nvPr/>
        </p:nvSpPr>
        <p:spPr>
          <a:xfrm>
            <a:off x="5146963" y="906382"/>
            <a:ext cx="2923309" cy="1586342"/>
          </a:xfrm>
          <a:prstGeom prst="flowChartInternalStorag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Graphic 2" descr="Envelope with solid fill">
            <a:extLst>
              <a:ext uri="{FF2B5EF4-FFF2-40B4-BE49-F238E27FC236}">
                <a16:creationId xmlns:a16="http://schemas.microsoft.com/office/drawing/2014/main" id="{607B5A13-C99D-D9B5-80A2-852802E352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00119" y="5939624"/>
            <a:ext cx="902367" cy="902367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EEB1A5D-401E-5BDC-0477-5E2C4E8492DD}"/>
              </a:ext>
            </a:extLst>
          </p:cNvPr>
          <p:cNvCxnSpPr/>
          <p:nvPr/>
        </p:nvCxnSpPr>
        <p:spPr>
          <a:xfrm>
            <a:off x="1454727" y="1717964"/>
            <a:ext cx="76200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Internal Storage 12">
            <a:extLst>
              <a:ext uri="{FF2B5EF4-FFF2-40B4-BE49-F238E27FC236}">
                <a16:creationId xmlns:a16="http://schemas.microsoft.com/office/drawing/2014/main" id="{964C6824-B8B9-829A-1468-E7E1C6A9C775}"/>
              </a:ext>
            </a:extLst>
          </p:cNvPr>
          <p:cNvSpPr/>
          <p:nvPr/>
        </p:nvSpPr>
        <p:spPr>
          <a:xfrm>
            <a:off x="2216727" y="918777"/>
            <a:ext cx="1911928" cy="1343884"/>
          </a:xfrm>
          <a:prstGeom prst="flowChartInternalStorag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12" name="Graphic 11" descr="Envelope with solid fill">
            <a:extLst>
              <a:ext uri="{FF2B5EF4-FFF2-40B4-BE49-F238E27FC236}">
                <a16:creationId xmlns:a16="http://schemas.microsoft.com/office/drawing/2014/main" id="{FFAD97CD-587B-C2F9-4A03-9427E7C2AD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98574" y="1008016"/>
            <a:ext cx="1593271" cy="159327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88F6321-F3DB-7C31-FC6F-B4D11168056F}"/>
              </a:ext>
            </a:extLst>
          </p:cNvPr>
          <p:cNvSpPr txBox="1"/>
          <p:nvPr/>
        </p:nvSpPr>
        <p:spPr>
          <a:xfrm>
            <a:off x="2298574" y="1007010"/>
            <a:ext cx="2078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http H</a:t>
            </a:r>
            <a:r>
              <a:rPr lang="en-DE" dirty="0"/>
              <a:t>eader 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8AD4585-0C54-B4EA-048C-91AEC1EC0E63}"/>
              </a:ext>
            </a:extLst>
          </p:cNvPr>
          <p:cNvCxnSpPr/>
          <p:nvPr/>
        </p:nvCxnSpPr>
        <p:spPr>
          <a:xfrm>
            <a:off x="4308764" y="1731819"/>
            <a:ext cx="76200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Graphic 18" descr="Envelope with solid fill">
            <a:extLst>
              <a:ext uri="{FF2B5EF4-FFF2-40B4-BE49-F238E27FC236}">
                <a16:creationId xmlns:a16="http://schemas.microsoft.com/office/drawing/2014/main" id="{5A0CA961-5BF4-3796-5BBF-FE1155B8D7A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072255" y="1590719"/>
            <a:ext cx="1011807" cy="9144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3F2EA23-CCEC-F6D0-C653-6CFCCA8B2BE4}"/>
              </a:ext>
            </a:extLst>
          </p:cNvPr>
          <p:cNvSpPr txBox="1"/>
          <p:nvPr/>
        </p:nvSpPr>
        <p:spPr>
          <a:xfrm>
            <a:off x="5430982" y="1076098"/>
            <a:ext cx="1330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header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26ABD82-7EFD-BABD-7010-0A54CB9150A2}"/>
              </a:ext>
            </a:extLst>
          </p:cNvPr>
          <p:cNvSpPr txBox="1"/>
          <p:nvPr/>
        </p:nvSpPr>
        <p:spPr>
          <a:xfrm>
            <a:off x="5430982" y="1362487"/>
            <a:ext cx="28678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dirty="0"/>
              <a:t>Translated/compressed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E3C56A2-D77A-1EB3-6A58-BBF44A8CB3DB}"/>
              </a:ext>
            </a:extLst>
          </p:cNvPr>
          <p:cNvSpPr txBox="1"/>
          <p:nvPr/>
        </p:nvSpPr>
        <p:spPr>
          <a:xfrm>
            <a:off x="10196946" y="951595"/>
            <a:ext cx="1330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header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0BDE5FB-AD97-60C7-22F8-41D8CCA5E0D8}"/>
              </a:ext>
            </a:extLst>
          </p:cNvPr>
          <p:cNvSpPr txBox="1"/>
          <p:nvPr/>
        </p:nvSpPr>
        <p:spPr>
          <a:xfrm>
            <a:off x="9393383" y="1362487"/>
            <a:ext cx="2272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Session created</a:t>
            </a:r>
          </a:p>
        </p:txBody>
      </p:sp>
      <p:pic>
        <p:nvPicPr>
          <p:cNvPr id="29" name="Graphic 28" descr="Envelope with solid fill">
            <a:extLst>
              <a:ext uri="{FF2B5EF4-FFF2-40B4-BE49-F238E27FC236}">
                <a16:creationId xmlns:a16="http://schemas.microsoft.com/office/drawing/2014/main" id="{E452B521-29CC-679D-C051-0A48FE3A632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05055" y="1699553"/>
            <a:ext cx="914400" cy="914400"/>
          </a:xfrm>
          <a:prstGeom prst="rect">
            <a:avLst/>
          </a:prstGeom>
        </p:spPr>
      </p:pic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45DDFFB-2039-3EDB-D4FD-8694E0A9E894}"/>
              </a:ext>
            </a:extLst>
          </p:cNvPr>
          <p:cNvCxnSpPr/>
          <p:nvPr/>
        </p:nvCxnSpPr>
        <p:spPr>
          <a:xfrm>
            <a:off x="8146473" y="1547153"/>
            <a:ext cx="76200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D5797769-3E9B-0734-45C9-9AA4B6335C58}"/>
              </a:ext>
            </a:extLst>
          </p:cNvPr>
          <p:cNvCxnSpPr>
            <a:cxnSpLocks/>
          </p:cNvCxnSpPr>
          <p:nvPr/>
        </p:nvCxnSpPr>
        <p:spPr>
          <a:xfrm>
            <a:off x="10467108" y="2699083"/>
            <a:ext cx="0" cy="93080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Graphic 36" descr="Envelope with solid fill">
            <a:extLst>
              <a:ext uri="{FF2B5EF4-FFF2-40B4-BE49-F238E27FC236}">
                <a16:creationId xmlns:a16="http://schemas.microsoft.com/office/drawing/2014/main" id="{9E6F2532-0FF0-C9BA-0B3E-2C408208389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809232" y="4007261"/>
            <a:ext cx="768926" cy="768926"/>
          </a:xfrm>
          <a:prstGeom prst="rect">
            <a:avLst/>
          </a:prstGeom>
        </p:spPr>
      </p:pic>
      <p:pic>
        <p:nvPicPr>
          <p:cNvPr id="38" name="Graphic 37" descr="Envelope with solid fill">
            <a:extLst>
              <a:ext uri="{FF2B5EF4-FFF2-40B4-BE49-F238E27FC236}">
                <a16:creationId xmlns:a16="http://schemas.microsoft.com/office/drawing/2014/main" id="{8DF62D1D-E616-3612-0011-BC3B999928A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430982" y="4172867"/>
            <a:ext cx="841663" cy="841663"/>
          </a:xfrm>
          <a:prstGeom prst="rect">
            <a:avLst/>
          </a:prstGeom>
        </p:spPr>
      </p:pic>
      <p:pic>
        <p:nvPicPr>
          <p:cNvPr id="39" name="Graphic 38" descr="Envelope with solid fill">
            <a:extLst>
              <a:ext uri="{FF2B5EF4-FFF2-40B4-BE49-F238E27FC236}">
                <a16:creationId xmlns:a16="http://schemas.microsoft.com/office/drawing/2014/main" id="{4C5807C9-6162-9351-2DFD-6988E559839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530307" y="3985369"/>
            <a:ext cx="768926" cy="768926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A9CE2A07-AC2C-D545-001D-DA5A8922BAB9}"/>
              </a:ext>
            </a:extLst>
          </p:cNvPr>
          <p:cNvSpPr txBox="1"/>
          <p:nvPr/>
        </p:nvSpPr>
        <p:spPr>
          <a:xfrm>
            <a:off x="9007518" y="3257905"/>
            <a:ext cx="2211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SEGMENTS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AADD05AB-3CA8-751A-574F-65A10BE03B1A}"/>
              </a:ext>
            </a:extLst>
          </p:cNvPr>
          <p:cNvCxnSpPr>
            <a:cxnSpLocks/>
          </p:cNvCxnSpPr>
          <p:nvPr/>
        </p:nvCxnSpPr>
        <p:spPr>
          <a:xfrm flipH="1" flipV="1">
            <a:off x="3701468" y="4702522"/>
            <a:ext cx="1132822" cy="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069F5CB8-3D12-E552-CEA6-7866DCB9D2E9}"/>
              </a:ext>
            </a:extLst>
          </p:cNvPr>
          <p:cNvSpPr txBox="1"/>
          <p:nvPr/>
        </p:nvSpPr>
        <p:spPr>
          <a:xfrm>
            <a:off x="5173806" y="4051638"/>
            <a:ext cx="1262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Source IP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7C395D2-6D58-B913-E44D-EED26D626754}"/>
              </a:ext>
            </a:extLst>
          </p:cNvPr>
          <p:cNvSpPr txBox="1"/>
          <p:nvPr/>
        </p:nvSpPr>
        <p:spPr>
          <a:xfrm>
            <a:off x="5012146" y="4858216"/>
            <a:ext cx="13921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target IP</a:t>
            </a:r>
          </a:p>
          <a:p>
            <a:endParaRPr lang="en-DE" dirty="0"/>
          </a:p>
        </p:txBody>
      </p:sp>
      <p:pic>
        <p:nvPicPr>
          <p:cNvPr id="47" name="Graphic 46" descr="Envelope with solid fill">
            <a:extLst>
              <a:ext uri="{FF2B5EF4-FFF2-40B4-BE49-F238E27FC236}">
                <a16:creationId xmlns:a16="http://schemas.microsoft.com/office/drawing/2014/main" id="{54B4744A-98F8-E14E-8360-A10F7BAE04C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421259" y="4207058"/>
            <a:ext cx="841663" cy="841663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192FA016-407C-0570-F14E-D7C289154E8E}"/>
              </a:ext>
            </a:extLst>
          </p:cNvPr>
          <p:cNvSpPr txBox="1"/>
          <p:nvPr/>
        </p:nvSpPr>
        <p:spPr>
          <a:xfrm>
            <a:off x="6333098" y="4005121"/>
            <a:ext cx="12624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Source IP</a:t>
            </a:r>
          </a:p>
          <a:p>
            <a:endParaRPr lang="en-DE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6248E44-A24C-42B1-2628-42B07183FC2D}"/>
              </a:ext>
            </a:extLst>
          </p:cNvPr>
          <p:cNvSpPr txBox="1"/>
          <p:nvPr/>
        </p:nvSpPr>
        <p:spPr>
          <a:xfrm>
            <a:off x="6351282" y="4949783"/>
            <a:ext cx="12624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dirty="0"/>
              <a:t>target IP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80AD08DC-7BCE-2F0D-6994-8421440A5D15}"/>
              </a:ext>
            </a:extLst>
          </p:cNvPr>
          <p:cNvCxnSpPr>
            <a:cxnSpLocks/>
          </p:cNvCxnSpPr>
          <p:nvPr/>
        </p:nvCxnSpPr>
        <p:spPr>
          <a:xfrm flipH="1" flipV="1">
            <a:off x="7886485" y="4702523"/>
            <a:ext cx="1132822" cy="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" name="Graphic 54" descr="Envelope with solid fill">
            <a:extLst>
              <a:ext uri="{FF2B5EF4-FFF2-40B4-BE49-F238E27FC236}">
                <a16:creationId xmlns:a16="http://schemas.microsoft.com/office/drawing/2014/main" id="{D7E1527B-2863-6FF2-B04A-7F662F915A7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369594" y="4281690"/>
            <a:ext cx="841663" cy="841663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EEBEB9CA-D2FC-CC0D-91FD-8036CA0B0F2A}"/>
              </a:ext>
            </a:extLst>
          </p:cNvPr>
          <p:cNvSpPr txBox="1"/>
          <p:nvPr/>
        </p:nvSpPr>
        <p:spPr>
          <a:xfrm>
            <a:off x="2313708" y="4073236"/>
            <a:ext cx="12391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Source IP</a:t>
            </a:r>
          </a:p>
          <a:p>
            <a:endParaRPr lang="en-DE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F1BF53B-7CD3-C215-A981-AD98976F66DB}"/>
              </a:ext>
            </a:extLst>
          </p:cNvPr>
          <p:cNvSpPr txBox="1"/>
          <p:nvPr/>
        </p:nvSpPr>
        <p:spPr>
          <a:xfrm>
            <a:off x="2313708" y="5022092"/>
            <a:ext cx="16197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target IP</a:t>
            </a:r>
          </a:p>
          <a:p>
            <a:endParaRPr lang="en-DE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41217FF-DCB2-6AA2-9BC0-476D7E22E973}"/>
              </a:ext>
            </a:extLst>
          </p:cNvPr>
          <p:cNvSpPr txBox="1"/>
          <p:nvPr/>
        </p:nvSpPr>
        <p:spPr>
          <a:xfrm>
            <a:off x="1719173" y="3754581"/>
            <a:ext cx="2733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</a:t>
            </a:r>
            <a:r>
              <a:rPr lang="en-DE" dirty="0"/>
              <a:t>ource Mac address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4DFFC82-417F-DBF9-240A-10F92152469E}"/>
              </a:ext>
            </a:extLst>
          </p:cNvPr>
          <p:cNvSpPr txBox="1"/>
          <p:nvPr/>
        </p:nvSpPr>
        <p:spPr>
          <a:xfrm>
            <a:off x="1794281" y="5258256"/>
            <a:ext cx="2417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</a:t>
            </a:r>
            <a:r>
              <a:rPr lang="en-DE" dirty="0"/>
              <a:t>arget Mac address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6E05F372-BB04-D19C-EA0C-E79B5F6DF9AB}"/>
              </a:ext>
            </a:extLst>
          </p:cNvPr>
          <p:cNvCxnSpPr>
            <a:cxnSpLocks/>
          </p:cNvCxnSpPr>
          <p:nvPr/>
        </p:nvCxnSpPr>
        <p:spPr>
          <a:xfrm>
            <a:off x="2798618" y="5696586"/>
            <a:ext cx="0" cy="64633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489DCA4B-1FAC-A6BD-A5C7-0E5C56AB3BC2}"/>
              </a:ext>
            </a:extLst>
          </p:cNvPr>
          <p:cNvCxnSpPr/>
          <p:nvPr/>
        </p:nvCxnSpPr>
        <p:spPr>
          <a:xfrm>
            <a:off x="2878748" y="6342918"/>
            <a:ext cx="76200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8" name="3D Model 67" descr="Laptop Computer">
                <a:extLst>
                  <a:ext uri="{FF2B5EF4-FFF2-40B4-BE49-F238E27FC236}">
                    <a16:creationId xmlns:a16="http://schemas.microsoft.com/office/drawing/2014/main" id="{6A558138-2AD0-025A-96E4-8ABB8810839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32585476"/>
                  </p:ext>
                </p:extLst>
              </p:nvPr>
            </p:nvGraphicFramePr>
            <p:xfrm>
              <a:off x="7508921" y="5156332"/>
              <a:ext cx="1499337" cy="1591585"/>
            </p:xfrm>
            <a:graphic>
              <a:graphicData uri="http://schemas.microsoft.com/office/drawing/2017/model3d">
                <am3d:model3d r:embed="rId10">
                  <am3d:spPr>
                    <a:xfrm>
                      <a:off x="0" y="0"/>
                      <a:ext cx="1499337" cy="1591585"/>
                    </a:xfrm>
                    <a:prstGeom prst="rect">
                      <a:avLst/>
                    </a:prstGeom>
                  </am3d:spPr>
                  <am3d:camera>
                    <am3d:pos x="0" y="0" z="6542252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145800" d="1000000"/>
                    <am3d:preTrans dx="-543" dy="-12469322" dz="2456953"/>
                    <am3d:scale>
                      <am3d:sx n="1000000" d="1000000"/>
                      <am3d:sy n="1000000" d="1000000"/>
                      <am3d:sz n="1000000" d="1000000"/>
                    </am3d:scale>
                    <am3d:rot ax="3584158" ay="-2515426" az="-2932090"/>
                    <am3d:postTrans dx="0" dy="0" dz="0"/>
                  </am3d:trans>
                  <am3d:raster rName="Office3DRenderer" rVer="16.0.8326">
                    <am3d:blip r:embed="rId11"/>
                  </am3d:raster>
                  <am3d:objViewport viewportSz="159791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8" name="3D Model 67" descr="Laptop Computer">
                <a:extLst>
                  <a:ext uri="{FF2B5EF4-FFF2-40B4-BE49-F238E27FC236}">
                    <a16:creationId xmlns:a16="http://schemas.microsoft.com/office/drawing/2014/main" id="{6A558138-2AD0-025A-96E4-8ABB8810839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508921" y="5156332"/>
                <a:ext cx="1499337" cy="1591585"/>
              </a:xfrm>
              <a:prstGeom prst="rect">
                <a:avLst/>
              </a:prstGeom>
            </p:spPr>
          </p:pic>
        </mc:Fallback>
      </mc:AlternateContent>
      <p:sp>
        <p:nvSpPr>
          <p:cNvPr id="69" name="TextBox 68">
            <a:extLst>
              <a:ext uri="{FF2B5EF4-FFF2-40B4-BE49-F238E27FC236}">
                <a16:creationId xmlns:a16="http://schemas.microsoft.com/office/drawing/2014/main" id="{1349EB95-1604-7C46-C768-FD36086D5005}"/>
              </a:ext>
            </a:extLst>
          </p:cNvPr>
          <p:cNvSpPr txBox="1"/>
          <p:nvPr/>
        </p:nvSpPr>
        <p:spPr>
          <a:xfrm>
            <a:off x="9268690" y="6165273"/>
            <a:ext cx="1815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Reciever</a:t>
            </a:r>
          </a:p>
        </p:txBody>
      </p:sp>
      <p:pic>
        <p:nvPicPr>
          <p:cNvPr id="71" name="Graphic 70" descr="Envelope with solid fill">
            <a:extLst>
              <a:ext uri="{FF2B5EF4-FFF2-40B4-BE49-F238E27FC236}">
                <a16:creationId xmlns:a16="http://schemas.microsoft.com/office/drawing/2014/main" id="{4DD370DE-8CB2-F624-E185-875143EDBC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2544" y="1076098"/>
            <a:ext cx="1438313" cy="1438313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DDAB14F8-82D2-5159-7BB5-DB85BB0853BD}"/>
              </a:ext>
            </a:extLst>
          </p:cNvPr>
          <p:cNvSpPr txBox="1"/>
          <p:nvPr/>
        </p:nvSpPr>
        <p:spPr>
          <a:xfrm>
            <a:off x="4465165" y="6165273"/>
            <a:ext cx="1357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001110</a:t>
            </a: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1E95A5A5-B0B3-E243-ADBB-51275FB0C664}"/>
              </a:ext>
            </a:extLst>
          </p:cNvPr>
          <p:cNvCxnSpPr>
            <a:cxnSpLocks/>
          </p:cNvCxnSpPr>
          <p:nvPr/>
        </p:nvCxnSpPr>
        <p:spPr>
          <a:xfrm flipV="1">
            <a:off x="5430982" y="6289964"/>
            <a:ext cx="2182798" cy="5295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29D82038-E6DF-313C-D5A6-05AB9ADE85FB}"/>
              </a:ext>
            </a:extLst>
          </p:cNvPr>
          <p:cNvSpPr txBox="1"/>
          <p:nvPr/>
        </p:nvSpPr>
        <p:spPr>
          <a:xfrm>
            <a:off x="63624" y="214289"/>
            <a:ext cx="1772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Browser send</a:t>
            </a:r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AB0DACBE-FBBB-6975-C399-7F2CFE9DBE13}"/>
              </a:ext>
            </a:extLst>
          </p:cNvPr>
          <p:cNvCxnSpPr>
            <a:cxnSpLocks/>
          </p:cNvCxnSpPr>
          <p:nvPr/>
        </p:nvCxnSpPr>
        <p:spPr>
          <a:xfrm>
            <a:off x="692727" y="641315"/>
            <a:ext cx="256948" cy="61944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37A6998A-9514-8FAA-D696-7B903151F89C}"/>
              </a:ext>
            </a:extLst>
          </p:cNvPr>
          <p:cNvSpPr txBox="1"/>
          <p:nvPr/>
        </p:nvSpPr>
        <p:spPr>
          <a:xfrm>
            <a:off x="2366597" y="210378"/>
            <a:ext cx="2135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b="1" dirty="0">
                <a:solidFill>
                  <a:srgbClr val="FFFF00"/>
                </a:solidFill>
              </a:rPr>
              <a:t>App Layer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57EAF890-A415-997F-4A50-9EAA5C5C7077}"/>
              </a:ext>
            </a:extLst>
          </p:cNvPr>
          <p:cNvSpPr txBox="1"/>
          <p:nvPr/>
        </p:nvSpPr>
        <p:spPr>
          <a:xfrm>
            <a:off x="5304292" y="261780"/>
            <a:ext cx="2264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b="1" dirty="0">
                <a:solidFill>
                  <a:srgbClr val="FFFF00"/>
                </a:solidFill>
              </a:rPr>
              <a:t>Presentation Layer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1370B2B5-EAFE-72E9-AEDC-2DAE6AEFB935}"/>
              </a:ext>
            </a:extLst>
          </p:cNvPr>
          <p:cNvSpPr txBox="1"/>
          <p:nvPr/>
        </p:nvSpPr>
        <p:spPr>
          <a:xfrm>
            <a:off x="9237730" y="128510"/>
            <a:ext cx="19119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b="1" dirty="0">
                <a:solidFill>
                  <a:srgbClr val="FFFF00"/>
                </a:solidFill>
              </a:rPr>
              <a:t>Session Layer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D29A030-7ED6-D82B-2AAC-663582E3D4D1}"/>
              </a:ext>
            </a:extLst>
          </p:cNvPr>
          <p:cNvSpPr txBox="1"/>
          <p:nvPr/>
        </p:nvSpPr>
        <p:spPr>
          <a:xfrm>
            <a:off x="9504218" y="5492694"/>
            <a:ext cx="2161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b="1" dirty="0">
                <a:solidFill>
                  <a:srgbClr val="FFFF00"/>
                </a:solidFill>
              </a:rPr>
              <a:t>Transport Layer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34743494-4C10-47C2-C7B0-A100BF9D6AB3}"/>
              </a:ext>
            </a:extLst>
          </p:cNvPr>
          <p:cNvSpPr txBox="1"/>
          <p:nvPr/>
        </p:nvSpPr>
        <p:spPr>
          <a:xfrm>
            <a:off x="5375815" y="5360864"/>
            <a:ext cx="22197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b="1" dirty="0">
                <a:solidFill>
                  <a:srgbClr val="FFFF00"/>
                </a:solidFill>
              </a:rPr>
              <a:t>Network Layer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8B91EFA6-EC61-A14A-B9FF-69BCA2B04B56}"/>
              </a:ext>
            </a:extLst>
          </p:cNvPr>
          <p:cNvSpPr txBox="1"/>
          <p:nvPr/>
        </p:nvSpPr>
        <p:spPr>
          <a:xfrm>
            <a:off x="466607" y="5545530"/>
            <a:ext cx="2053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b="1" dirty="0">
                <a:solidFill>
                  <a:srgbClr val="FFFF00"/>
                </a:solidFill>
              </a:rPr>
              <a:t>DataLink Layer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5C04412A-B2BB-40FA-2383-DCD73B9DE10A}"/>
              </a:ext>
            </a:extLst>
          </p:cNvPr>
          <p:cNvSpPr txBox="1"/>
          <p:nvPr/>
        </p:nvSpPr>
        <p:spPr>
          <a:xfrm>
            <a:off x="4515507" y="6554607"/>
            <a:ext cx="17732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b="1" dirty="0">
                <a:solidFill>
                  <a:srgbClr val="FFFF00"/>
                </a:solidFill>
              </a:rPr>
              <a:t>Physical Layer</a:t>
            </a:r>
          </a:p>
          <a:p>
            <a:endParaRPr lang="en-DE" dirty="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C1B4E96A-50E4-6EF3-5390-F047E2D167C5}"/>
              </a:ext>
            </a:extLst>
          </p:cNvPr>
          <p:cNvSpPr txBox="1"/>
          <p:nvPr/>
        </p:nvSpPr>
        <p:spPr>
          <a:xfrm>
            <a:off x="5462484" y="3366586"/>
            <a:ext cx="1402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PACKETS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1277CC2D-97BC-B485-3686-95F5F023C526}"/>
              </a:ext>
            </a:extLst>
          </p:cNvPr>
          <p:cNvSpPr txBox="1"/>
          <p:nvPr/>
        </p:nvSpPr>
        <p:spPr>
          <a:xfrm>
            <a:off x="2020011" y="3114048"/>
            <a:ext cx="1008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FRAME</a:t>
            </a:r>
          </a:p>
        </p:txBody>
      </p:sp>
    </p:spTree>
    <p:extLst>
      <p:ext uri="{BB962C8B-B14F-4D97-AF65-F5344CB8AC3E}">
        <p14:creationId xmlns:p14="http://schemas.microsoft.com/office/powerpoint/2010/main" val="4032542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4.07407E-6 L 0.19402 -0.008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701" y="-44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B7612DA-DCF3-B79E-47AB-23769624A6F5}"/>
              </a:ext>
            </a:extLst>
          </p:cNvPr>
          <p:cNvSpPr txBox="1"/>
          <p:nvPr/>
        </p:nvSpPr>
        <p:spPr>
          <a:xfrm>
            <a:off x="2690191" y="2234241"/>
            <a:ext cx="767300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4400" b="1" dirty="0">
                <a:solidFill>
                  <a:srgbClr val="FFFF00"/>
                </a:solidFill>
              </a:rPr>
              <a:t>API – </a:t>
            </a:r>
            <a:r>
              <a:rPr lang="en-DE" sz="4400" b="1" dirty="0">
                <a:solidFill>
                  <a:srgbClr val="92D050"/>
                </a:solidFill>
              </a:rPr>
              <a:t>Application programming interface</a:t>
            </a:r>
          </a:p>
        </p:txBody>
      </p:sp>
    </p:spTree>
    <p:extLst>
      <p:ext uri="{BB962C8B-B14F-4D97-AF65-F5344CB8AC3E}">
        <p14:creationId xmlns:p14="http://schemas.microsoft.com/office/powerpoint/2010/main" val="26317569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 6">
            <a:extLst>
              <a:ext uri="{FF2B5EF4-FFF2-40B4-BE49-F238E27FC236}">
                <a16:creationId xmlns:a16="http://schemas.microsoft.com/office/drawing/2014/main" id="{53576798-7F98-4C7F-B6C7-6D41B5A7E9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DE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C2290F0-E45D-41DB-B296-10FEC35190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 23">
            <a:extLst>
              <a:ext uri="{FF2B5EF4-FFF2-40B4-BE49-F238E27FC236}">
                <a16:creationId xmlns:a16="http://schemas.microsoft.com/office/drawing/2014/main" id="{42F5B9E6-0E39-45C4-A238-A7F0FA66F3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552944" cy="6858000"/>
          </a:xfrm>
          <a:custGeom>
            <a:avLst/>
            <a:gdLst>
              <a:gd name="connsiteX0" fmla="*/ 0 w 7552944"/>
              <a:gd name="connsiteY0" fmla="*/ 0 h 6858000"/>
              <a:gd name="connsiteX1" fmla="*/ 1067477 w 7552944"/>
              <a:gd name="connsiteY1" fmla="*/ 0 h 6858000"/>
              <a:gd name="connsiteX2" fmla="*/ 2201779 w 7552944"/>
              <a:gd name="connsiteY2" fmla="*/ 0 h 6858000"/>
              <a:gd name="connsiteX3" fmla="*/ 7552944 w 7552944"/>
              <a:gd name="connsiteY3" fmla="*/ 0 h 6858000"/>
              <a:gd name="connsiteX4" fmla="*/ 7552944 w 7552944"/>
              <a:gd name="connsiteY4" fmla="*/ 1900238 h 6858000"/>
              <a:gd name="connsiteX5" fmla="*/ 7182528 w 7552944"/>
              <a:gd name="connsiteY5" fmla="*/ 2178050 h 6858000"/>
              <a:gd name="connsiteX6" fmla="*/ 7178294 w 7552944"/>
              <a:gd name="connsiteY6" fmla="*/ 2184400 h 6858000"/>
              <a:gd name="connsiteX7" fmla="*/ 7171944 w 7552944"/>
              <a:gd name="connsiteY7" fmla="*/ 2193925 h 6858000"/>
              <a:gd name="connsiteX8" fmla="*/ 7165594 w 7552944"/>
              <a:gd name="connsiteY8" fmla="*/ 2201863 h 6858000"/>
              <a:gd name="connsiteX9" fmla="*/ 7165594 w 7552944"/>
              <a:gd name="connsiteY9" fmla="*/ 2211388 h 6858000"/>
              <a:gd name="connsiteX10" fmla="*/ 7165594 w 7552944"/>
              <a:gd name="connsiteY10" fmla="*/ 2220913 h 6858000"/>
              <a:gd name="connsiteX11" fmla="*/ 7171944 w 7552944"/>
              <a:gd name="connsiteY11" fmla="*/ 2228850 h 6858000"/>
              <a:gd name="connsiteX12" fmla="*/ 7178294 w 7552944"/>
              <a:gd name="connsiteY12" fmla="*/ 2238375 h 6858000"/>
              <a:gd name="connsiteX13" fmla="*/ 7182528 w 7552944"/>
              <a:gd name="connsiteY13" fmla="*/ 2244725 h 6858000"/>
              <a:gd name="connsiteX14" fmla="*/ 7552944 w 7552944"/>
              <a:gd name="connsiteY14" fmla="*/ 2522538 h 6858000"/>
              <a:gd name="connsiteX15" fmla="*/ 7552944 w 7552944"/>
              <a:gd name="connsiteY15" fmla="*/ 6858000 h 6858000"/>
              <a:gd name="connsiteX16" fmla="*/ 2201779 w 7552944"/>
              <a:gd name="connsiteY16" fmla="*/ 6858000 h 6858000"/>
              <a:gd name="connsiteX17" fmla="*/ 1067477 w 7552944"/>
              <a:gd name="connsiteY17" fmla="*/ 6858000 h 6858000"/>
              <a:gd name="connsiteX18" fmla="*/ 0 w 7552944"/>
              <a:gd name="connsiteY1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7552944" h="6858000">
                <a:moveTo>
                  <a:pt x="0" y="0"/>
                </a:moveTo>
                <a:lnTo>
                  <a:pt x="1067477" y="0"/>
                </a:lnTo>
                <a:lnTo>
                  <a:pt x="2201779" y="0"/>
                </a:lnTo>
                <a:lnTo>
                  <a:pt x="7552944" y="0"/>
                </a:lnTo>
                <a:lnTo>
                  <a:pt x="7552944" y="1900238"/>
                </a:lnTo>
                <a:lnTo>
                  <a:pt x="7182528" y="2178050"/>
                </a:lnTo>
                <a:lnTo>
                  <a:pt x="7178294" y="2184400"/>
                </a:lnTo>
                <a:lnTo>
                  <a:pt x="7171944" y="2193925"/>
                </a:lnTo>
                <a:lnTo>
                  <a:pt x="7165594" y="2201863"/>
                </a:lnTo>
                <a:lnTo>
                  <a:pt x="7165594" y="2211388"/>
                </a:lnTo>
                <a:lnTo>
                  <a:pt x="7165594" y="2220913"/>
                </a:lnTo>
                <a:lnTo>
                  <a:pt x="7171944" y="2228850"/>
                </a:lnTo>
                <a:lnTo>
                  <a:pt x="7178294" y="2238375"/>
                </a:lnTo>
                <a:lnTo>
                  <a:pt x="7182528" y="2244725"/>
                </a:lnTo>
                <a:lnTo>
                  <a:pt x="7552944" y="2522538"/>
                </a:lnTo>
                <a:lnTo>
                  <a:pt x="7552944" y="6858000"/>
                </a:lnTo>
                <a:lnTo>
                  <a:pt x="2201779" y="6858000"/>
                </a:lnTo>
                <a:lnTo>
                  <a:pt x="1067477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131CF7-D49D-7413-883F-8CBEE4C911CB}"/>
              </a:ext>
            </a:extLst>
          </p:cNvPr>
          <p:cNvSpPr txBox="1"/>
          <p:nvPr/>
        </p:nvSpPr>
        <p:spPr>
          <a:xfrm>
            <a:off x="152400" y="332509"/>
            <a:ext cx="9448800" cy="65254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40000" lnSpcReduction="20000"/>
          </a:bodyPr>
          <a:lstStyle/>
          <a:p>
            <a:pPr marL="285750" indent="-28575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</a:pPr>
            <a:r>
              <a:rPr lang="en-US" sz="3400" b="1" dirty="0">
                <a:solidFill>
                  <a:srgbClr val="FFFF00"/>
                </a:solidFill>
              </a:rPr>
              <a:t>What Is System Design ?</a:t>
            </a:r>
          </a:p>
          <a:p>
            <a:pPr marL="285750" indent="-28575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</a:pPr>
            <a:r>
              <a:rPr lang="en-US" sz="3400" b="1" dirty="0">
                <a:solidFill>
                  <a:srgbClr val="FFFF00"/>
                </a:solidFill>
              </a:rPr>
              <a:t>Why we need System Design ?</a:t>
            </a:r>
          </a:p>
          <a:p>
            <a:pPr marL="285750" indent="-28575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</a:pPr>
            <a:r>
              <a:rPr lang="en-US" sz="3400" b="1" dirty="0">
                <a:solidFill>
                  <a:srgbClr val="FFFF00"/>
                </a:solidFill>
              </a:rPr>
              <a:t>Components should know for System Design</a:t>
            </a:r>
          </a:p>
          <a:p>
            <a:pPr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</a:pPr>
            <a:r>
              <a:rPr lang="en-US" sz="3400" b="1" dirty="0">
                <a:solidFill>
                  <a:srgbClr val="FFFF00"/>
                </a:solidFill>
              </a:rPr>
              <a:t>	- DNS resolver and registerer</a:t>
            </a:r>
          </a:p>
          <a:p>
            <a:pPr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</a:pPr>
            <a:r>
              <a:rPr lang="en-US" sz="3400" b="1" dirty="0">
                <a:solidFill>
                  <a:srgbClr val="FFFF00"/>
                </a:solidFill>
              </a:rPr>
              <a:t>       - vertical Scaling</a:t>
            </a:r>
          </a:p>
          <a:p>
            <a:pPr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</a:pPr>
            <a:r>
              <a:rPr lang="en-US" sz="3400" b="1" dirty="0">
                <a:solidFill>
                  <a:srgbClr val="FFFF00"/>
                </a:solidFill>
              </a:rPr>
              <a:t>       - Horizontal Scaling</a:t>
            </a:r>
          </a:p>
          <a:p>
            <a:pPr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</a:pPr>
            <a:r>
              <a:rPr lang="en-US" sz="3400" b="1" dirty="0">
                <a:solidFill>
                  <a:srgbClr val="FFFF00"/>
                </a:solidFill>
              </a:rPr>
              <a:t>       -Load Balancers</a:t>
            </a:r>
          </a:p>
          <a:p>
            <a:pPr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</a:pPr>
            <a:r>
              <a:rPr lang="en-US" sz="3400" b="1" dirty="0">
                <a:solidFill>
                  <a:srgbClr val="FFFF00"/>
                </a:solidFill>
              </a:rPr>
              <a:t>       - CDN </a:t>
            </a:r>
          </a:p>
          <a:p>
            <a:pPr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</a:pPr>
            <a:r>
              <a:rPr lang="en-US" sz="3400" b="1" dirty="0">
                <a:solidFill>
                  <a:srgbClr val="FFFF00"/>
                </a:solidFill>
              </a:rPr>
              <a:t>       -Caches</a:t>
            </a:r>
          </a:p>
          <a:p>
            <a:pPr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</a:pPr>
            <a:r>
              <a:rPr lang="en-US" sz="3400" b="1" dirty="0">
                <a:solidFill>
                  <a:srgbClr val="FFFF00"/>
                </a:solidFill>
              </a:rPr>
              <a:t>       -Network Protocol</a:t>
            </a:r>
          </a:p>
          <a:p>
            <a:pPr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</a:pPr>
            <a:r>
              <a:rPr lang="en-US" sz="3400" b="1" dirty="0">
                <a:solidFill>
                  <a:srgbClr val="FFFF00"/>
                </a:solidFill>
              </a:rPr>
              <a:t>       - APIs</a:t>
            </a:r>
          </a:p>
          <a:p>
            <a:pPr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</a:pPr>
            <a:r>
              <a:rPr lang="en-US" sz="3400" b="1" dirty="0">
                <a:solidFill>
                  <a:srgbClr val="FFFF00"/>
                </a:solidFill>
              </a:rPr>
              <a:t>       - Latency </a:t>
            </a:r>
            <a:r>
              <a:rPr lang="en-US" sz="3400" b="1" dirty="0" err="1">
                <a:solidFill>
                  <a:srgbClr val="FFFF00"/>
                </a:solidFill>
              </a:rPr>
              <a:t>Vrs</a:t>
            </a:r>
            <a:r>
              <a:rPr lang="en-US" sz="3400" b="1" dirty="0">
                <a:solidFill>
                  <a:srgbClr val="FFFF00"/>
                </a:solidFill>
              </a:rPr>
              <a:t> </a:t>
            </a:r>
            <a:r>
              <a:rPr lang="en-US" sz="3400" b="1" dirty="0" err="1">
                <a:solidFill>
                  <a:srgbClr val="FFFF00"/>
                </a:solidFill>
              </a:rPr>
              <a:t>ThroughPut</a:t>
            </a:r>
            <a:endParaRPr lang="en-US" sz="3400" b="1" dirty="0">
              <a:solidFill>
                <a:srgbClr val="FFFF00"/>
              </a:solidFill>
            </a:endParaRPr>
          </a:p>
          <a:p>
            <a:pPr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</a:pPr>
            <a:r>
              <a:rPr lang="en-US" sz="3400" b="1" dirty="0">
                <a:solidFill>
                  <a:srgbClr val="FFFF00"/>
                </a:solidFill>
              </a:rPr>
              <a:t>       - Database's</a:t>
            </a:r>
          </a:p>
          <a:p>
            <a:pPr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</a:pPr>
            <a:r>
              <a:rPr lang="en-US" sz="3400" b="1" dirty="0">
                <a:solidFill>
                  <a:srgbClr val="FFFF00"/>
                </a:solidFill>
              </a:rPr>
              <a:t>       -ACID properties of DBs</a:t>
            </a:r>
          </a:p>
          <a:p>
            <a:pPr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</a:pPr>
            <a:r>
              <a:rPr lang="en-US" sz="3400" b="1" dirty="0">
                <a:solidFill>
                  <a:srgbClr val="FFFF00"/>
                </a:solidFill>
              </a:rPr>
              <a:t>       - Optimizing Technique in DB</a:t>
            </a:r>
          </a:p>
          <a:p>
            <a:pPr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</a:pPr>
            <a:r>
              <a:rPr lang="en-US" sz="3400" b="1" dirty="0">
                <a:solidFill>
                  <a:srgbClr val="FFFF00"/>
                </a:solidFill>
              </a:rPr>
              <a:t>      - CAP Theorem </a:t>
            </a:r>
          </a:p>
          <a:p>
            <a:pPr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</a:pPr>
            <a:r>
              <a:rPr lang="en-US" sz="3400" b="1" dirty="0">
                <a:solidFill>
                  <a:srgbClr val="FFFF00"/>
                </a:solidFill>
              </a:rPr>
              <a:t>      - PACELC theory</a:t>
            </a:r>
          </a:p>
          <a:p>
            <a:pPr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</a:pPr>
            <a:r>
              <a:rPr lang="en-US" sz="3400" b="1" dirty="0">
                <a:solidFill>
                  <a:srgbClr val="FFFF00"/>
                </a:solidFill>
              </a:rPr>
              <a:t>      - Messaging Queues </a:t>
            </a:r>
          </a:p>
          <a:p>
            <a:pPr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</a:pPr>
            <a:r>
              <a:rPr lang="en-US" sz="3400" b="1" dirty="0">
                <a:solidFill>
                  <a:srgbClr val="FFFF00"/>
                </a:solidFill>
              </a:rPr>
              <a:t>      - Frontend Architecture</a:t>
            </a:r>
          </a:p>
          <a:p>
            <a:pPr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</a:pPr>
            <a:r>
              <a:rPr lang="en-US" sz="3400" b="1" dirty="0">
                <a:solidFill>
                  <a:srgbClr val="FFFF00"/>
                </a:solidFill>
              </a:rPr>
              <a:t>      - Backend Architecture</a:t>
            </a:r>
          </a:p>
          <a:p>
            <a:pPr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</a:pPr>
            <a:r>
              <a:rPr lang="en-US" sz="3400" b="1" dirty="0">
                <a:solidFill>
                  <a:srgbClr val="FFFF00"/>
                </a:solidFill>
              </a:rPr>
              <a:t>      - Security</a:t>
            </a:r>
          </a:p>
          <a:p>
            <a:pPr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</a:pPr>
            <a:r>
              <a:rPr lang="en-US" sz="3400" b="1" dirty="0">
                <a:solidFill>
                  <a:srgbClr val="FFFF00"/>
                </a:solidFill>
              </a:rPr>
              <a:t>      - Cloud Services</a:t>
            </a:r>
          </a:p>
          <a:p>
            <a:pPr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</a:pPr>
            <a:r>
              <a:rPr lang="en-US" sz="3400" b="1" dirty="0">
                <a:solidFill>
                  <a:srgbClr val="FFFF00"/>
                </a:solidFill>
              </a:rPr>
              <a:t> Example of System Design With Amazon</a:t>
            </a:r>
          </a:p>
          <a:p>
            <a:pPr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</a:pPr>
            <a:endParaRPr lang="en-US" sz="500" b="1" dirty="0">
              <a:solidFill>
                <a:srgbClr val="FFFF00"/>
              </a:solidFill>
            </a:endParaRPr>
          </a:p>
          <a:p>
            <a:pPr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</a:pPr>
            <a:r>
              <a:rPr lang="en-US" sz="500" b="1" dirty="0">
                <a:solidFill>
                  <a:srgbClr val="FFFF00"/>
                </a:solidFill>
              </a:rPr>
              <a:t> </a:t>
            </a:r>
          </a:p>
        </p:txBody>
      </p:sp>
      <p:sp>
        <p:nvSpPr>
          <p:cNvPr id="35" name="Rounded Rectangle 17">
            <a:extLst>
              <a:ext uri="{FF2B5EF4-FFF2-40B4-BE49-F238E27FC236}">
                <a16:creationId xmlns:a16="http://schemas.microsoft.com/office/drawing/2014/main" id="{B97A76A2-B7F2-4D75-AB9E-71FB748825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93746" y="958640"/>
            <a:ext cx="3354790" cy="4945244"/>
          </a:xfrm>
          <a:prstGeom prst="roundRect">
            <a:avLst>
              <a:gd name="adj" fmla="val 3513"/>
            </a:avLst>
          </a:prstGeom>
          <a:solidFill>
            <a:schemeClr val="bg1"/>
          </a:solidFill>
          <a:ln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Graphic 14" descr="Network Diagram">
            <a:extLst>
              <a:ext uri="{FF2B5EF4-FFF2-40B4-BE49-F238E27FC236}">
                <a16:creationId xmlns:a16="http://schemas.microsoft.com/office/drawing/2014/main" id="{F72A79A8-0F15-6DEB-04CB-5ECF796636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07487" y="2056096"/>
            <a:ext cx="2735071" cy="2735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2014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98B181D-0DF3-120D-D9FA-231EF8CB8C7E}"/>
              </a:ext>
            </a:extLst>
          </p:cNvPr>
          <p:cNvSpPr txBox="1"/>
          <p:nvPr/>
        </p:nvSpPr>
        <p:spPr>
          <a:xfrm>
            <a:off x="1126434" y="1413085"/>
            <a:ext cx="27969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400" b="1" dirty="0">
                <a:solidFill>
                  <a:srgbClr val="FFC000"/>
                </a:solidFill>
              </a:rPr>
              <a:t>1.  Web APIs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A89B48-26BF-918B-DC08-8FA46C82B39E}"/>
              </a:ext>
            </a:extLst>
          </p:cNvPr>
          <p:cNvSpPr txBox="1"/>
          <p:nvPr/>
        </p:nvSpPr>
        <p:spPr>
          <a:xfrm>
            <a:off x="1131009" y="2080591"/>
            <a:ext cx="30150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rgbClr val="FFC000"/>
                </a:solidFill>
              </a:rPr>
              <a:t>2. Library APIs</a:t>
            </a:r>
            <a:endParaRPr lang="en-DE" sz="2400" b="1" dirty="0">
              <a:solidFill>
                <a:srgbClr val="FFC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1D2572-93F8-E6DF-5F77-1B0741FA1A26}"/>
              </a:ext>
            </a:extLst>
          </p:cNvPr>
          <p:cNvSpPr txBox="1"/>
          <p:nvPr/>
        </p:nvSpPr>
        <p:spPr>
          <a:xfrm>
            <a:off x="1126434" y="2676940"/>
            <a:ext cx="45720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rgbClr val="FFC000"/>
                </a:solidFill>
              </a:rPr>
              <a:t>3. Operating System APIs</a:t>
            </a:r>
            <a:endParaRPr lang="en-DE" sz="2400" b="1" dirty="0">
              <a:solidFill>
                <a:srgbClr val="FFC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95E3AA-2AB6-D760-DCA4-929D5C52E25D}"/>
              </a:ext>
            </a:extLst>
          </p:cNvPr>
          <p:cNvSpPr txBox="1"/>
          <p:nvPr/>
        </p:nvSpPr>
        <p:spPr>
          <a:xfrm>
            <a:off x="1126434" y="3372678"/>
            <a:ext cx="36569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rgbClr val="FFC000"/>
                </a:solidFill>
              </a:rPr>
              <a:t>4. Database APIs</a:t>
            </a:r>
            <a:endParaRPr lang="en-DE" sz="2400" b="1" dirty="0">
              <a:solidFill>
                <a:srgbClr val="FFC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ADEC5B8-FBE2-FDB2-AC85-DBB8D652832C}"/>
              </a:ext>
            </a:extLst>
          </p:cNvPr>
          <p:cNvSpPr txBox="1"/>
          <p:nvPr/>
        </p:nvSpPr>
        <p:spPr>
          <a:xfrm>
            <a:off x="1127182" y="4068416"/>
            <a:ext cx="36439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rgbClr val="FFC000"/>
                </a:solidFill>
              </a:rPr>
              <a:t>5. Hardware APIs</a:t>
            </a:r>
            <a:endParaRPr lang="en-DE" sz="2400" b="1" dirty="0">
              <a:solidFill>
                <a:srgbClr val="FFC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C488AC-CD8D-4892-689F-0ACB295663E3}"/>
              </a:ext>
            </a:extLst>
          </p:cNvPr>
          <p:cNvSpPr txBox="1"/>
          <p:nvPr/>
        </p:nvSpPr>
        <p:spPr>
          <a:xfrm>
            <a:off x="3458817" y="318052"/>
            <a:ext cx="41611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3200" b="1" dirty="0">
                <a:solidFill>
                  <a:srgbClr val="FFFF00"/>
                </a:solidFill>
              </a:rPr>
              <a:t>Types of API</a:t>
            </a:r>
          </a:p>
        </p:txBody>
      </p:sp>
    </p:spTree>
    <p:extLst>
      <p:ext uri="{BB962C8B-B14F-4D97-AF65-F5344CB8AC3E}">
        <p14:creationId xmlns:p14="http://schemas.microsoft.com/office/powerpoint/2010/main" val="59173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9FB22A7E-19F1-EEC8-47D1-4028BE2B1CF9}"/>
              </a:ext>
            </a:extLst>
          </p:cNvPr>
          <p:cNvSpPr/>
          <p:nvPr/>
        </p:nvSpPr>
        <p:spPr>
          <a:xfrm>
            <a:off x="4439478" y="2729948"/>
            <a:ext cx="1656522" cy="148424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4400" dirty="0"/>
              <a:t>API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E5C7B78-0A56-A3D8-0024-EDF6BD99A541}"/>
              </a:ext>
            </a:extLst>
          </p:cNvPr>
          <p:cNvCxnSpPr/>
          <p:nvPr/>
        </p:nvCxnSpPr>
        <p:spPr>
          <a:xfrm flipV="1">
            <a:off x="6049617" y="2279373"/>
            <a:ext cx="1497495" cy="63610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306C830-6B71-BF4C-1278-8B82D9344CBD}"/>
              </a:ext>
            </a:extLst>
          </p:cNvPr>
          <p:cNvCxnSpPr>
            <a:cxnSpLocks/>
          </p:cNvCxnSpPr>
          <p:nvPr/>
        </p:nvCxnSpPr>
        <p:spPr>
          <a:xfrm>
            <a:off x="6096000" y="4065104"/>
            <a:ext cx="1311965" cy="105023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989047E-61DB-5F10-B125-6971A2B102DE}"/>
              </a:ext>
            </a:extLst>
          </p:cNvPr>
          <p:cNvCxnSpPr>
            <a:cxnSpLocks/>
          </p:cNvCxnSpPr>
          <p:nvPr/>
        </p:nvCxnSpPr>
        <p:spPr>
          <a:xfrm flipH="1" flipV="1">
            <a:off x="2988366" y="2226365"/>
            <a:ext cx="1537252" cy="55659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7758896-9782-C6BA-24BC-FB4D432937B7}"/>
              </a:ext>
            </a:extLst>
          </p:cNvPr>
          <p:cNvCxnSpPr>
            <a:cxnSpLocks/>
          </p:cNvCxnSpPr>
          <p:nvPr/>
        </p:nvCxnSpPr>
        <p:spPr>
          <a:xfrm flipH="1">
            <a:off x="3220278" y="4065104"/>
            <a:ext cx="1278835" cy="105023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B7240B1-5505-40C3-8626-AD7A6E336D64}"/>
              </a:ext>
            </a:extLst>
          </p:cNvPr>
          <p:cNvSpPr txBox="1"/>
          <p:nvPr/>
        </p:nvSpPr>
        <p:spPr>
          <a:xfrm>
            <a:off x="4767469" y="3102737"/>
            <a:ext cx="1000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DE" dirty="0"/>
          </a:p>
        </p:txBody>
      </p:sp>
      <p:pic>
        <p:nvPicPr>
          <p:cNvPr id="15" name="Graphic 14" descr="Cloud with solid fill">
            <a:extLst>
              <a:ext uri="{FF2B5EF4-FFF2-40B4-BE49-F238E27FC236}">
                <a16:creationId xmlns:a16="http://schemas.microsoft.com/office/drawing/2014/main" id="{DEEC6351-DB52-9BA3-7E56-B585AFFE45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0042" y="1376496"/>
            <a:ext cx="2044149" cy="9144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9ACED2B-46B6-1720-E133-85E6E3C4BEB7}"/>
              </a:ext>
            </a:extLst>
          </p:cNvPr>
          <p:cNvSpPr txBox="1"/>
          <p:nvPr/>
        </p:nvSpPr>
        <p:spPr>
          <a:xfrm>
            <a:off x="858983" y="1910041"/>
            <a:ext cx="1957104" cy="523220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DE" sz="2800" dirty="0">
                <a:solidFill>
                  <a:schemeClr val="accent4"/>
                </a:solidFill>
              </a:rPr>
              <a:t>REST API</a:t>
            </a:r>
          </a:p>
        </p:txBody>
      </p:sp>
      <p:pic>
        <p:nvPicPr>
          <p:cNvPr id="22" name="Picture 21" descr="A pink and white logo&#10;&#10;Description automatically generated with medium confidence">
            <a:extLst>
              <a:ext uri="{FF2B5EF4-FFF2-40B4-BE49-F238E27FC236}">
                <a16:creationId xmlns:a16="http://schemas.microsoft.com/office/drawing/2014/main" id="{7AF9291A-F98A-8BF9-71EE-68E1963712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1853" y="1833696"/>
            <a:ext cx="1114768" cy="796861"/>
          </a:xfrm>
          <a:prstGeom prst="rect">
            <a:avLst/>
          </a:prstGeom>
        </p:spPr>
      </p:pic>
      <p:pic>
        <p:nvPicPr>
          <p:cNvPr id="25" name="Picture 24" descr="A blue and black logo&#10;&#10;Description automatically generated">
            <a:extLst>
              <a:ext uri="{FF2B5EF4-FFF2-40B4-BE49-F238E27FC236}">
                <a16:creationId xmlns:a16="http://schemas.microsoft.com/office/drawing/2014/main" id="{47700920-66BC-6043-65B8-AD51178161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47112" y="4557019"/>
            <a:ext cx="2100471" cy="869160"/>
          </a:xfrm>
          <a:prstGeom prst="rect">
            <a:avLst/>
          </a:prstGeom>
          <a:effectLst>
            <a:glow rad="63500">
              <a:schemeClr val="accent4">
                <a:alpha val="40000"/>
              </a:schemeClr>
            </a:glow>
          </a:effec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95C7DA41-4897-3EF0-8316-2B0006871155}"/>
              </a:ext>
            </a:extLst>
          </p:cNvPr>
          <p:cNvSpPr txBox="1"/>
          <p:nvPr/>
        </p:nvSpPr>
        <p:spPr>
          <a:xfrm>
            <a:off x="1563755" y="5115339"/>
            <a:ext cx="26480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800" b="1" dirty="0">
                <a:solidFill>
                  <a:srgbClr val="FFFF00"/>
                </a:solidFill>
              </a:rPr>
              <a:t>WEB SOCKET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4BD66AA-2A6A-1943-9FC5-3F7FB475699C}"/>
              </a:ext>
            </a:extLst>
          </p:cNvPr>
          <p:cNvCxnSpPr>
            <a:cxnSpLocks/>
          </p:cNvCxnSpPr>
          <p:nvPr/>
        </p:nvCxnSpPr>
        <p:spPr>
          <a:xfrm flipV="1">
            <a:off x="5426768" y="1624255"/>
            <a:ext cx="341241" cy="115870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8D3508F8-F519-7553-B611-8AC33A8510E0}"/>
              </a:ext>
            </a:extLst>
          </p:cNvPr>
          <p:cNvSpPr txBox="1"/>
          <p:nvPr/>
        </p:nvSpPr>
        <p:spPr>
          <a:xfrm>
            <a:off x="5131606" y="1014031"/>
            <a:ext cx="22763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32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SOAP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07869E3-69EA-831E-5577-7F954A47B857}"/>
              </a:ext>
            </a:extLst>
          </p:cNvPr>
          <p:cNvSpPr txBox="1"/>
          <p:nvPr/>
        </p:nvSpPr>
        <p:spPr>
          <a:xfrm>
            <a:off x="8681696" y="2018939"/>
            <a:ext cx="15199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800" dirty="0"/>
              <a:t>GraphQL</a:t>
            </a:r>
          </a:p>
        </p:txBody>
      </p:sp>
    </p:spTree>
    <p:extLst>
      <p:ext uri="{BB962C8B-B14F-4D97-AF65-F5344CB8AC3E}">
        <p14:creationId xmlns:p14="http://schemas.microsoft.com/office/powerpoint/2010/main" val="3345444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7C8701-73EE-C8E0-093B-5146E50C2318}"/>
              </a:ext>
            </a:extLst>
          </p:cNvPr>
          <p:cNvSpPr txBox="1"/>
          <p:nvPr/>
        </p:nvSpPr>
        <p:spPr>
          <a:xfrm>
            <a:off x="887896" y="516835"/>
            <a:ext cx="10243930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rgbClr val="FFFF00"/>
                </a:solidFill>
              </a:rPr>
              <a:t>How REST API Works:</a:t>
            </a:r>
          </a:p>
          <a:p>
            <a:endParaRPr lang="en-GB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rgbClr val="FFFF00"/>
                </a:solidFill>
              </a:rPr>
              <a:t>Resources</a:t>
            </a:r>
            <a:r>
              <a:rPr lang="en-GB" dirty="0"/>
              <a:t>: REST treats everything (like users, posts, or orders) as a resource.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rgbClr val="FFFF00"/>
                </a:solidFill>
              </a:rPr>
              <a:t>HTTP Methods</a:t>
            </a:r>
            <a:r>
              <a:rPr lang="en-GB" dirty="0"/>
              <a:t>: RESTful APIs use standard HTTP methods to perform operations on resources: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rgbClr val="FFC000"/>
                </a:solidFill>
              </a:rPr>
              <a:t>GET</a:t>
            </a:r>
            <a:r>
              <a:rPr lang="en-GB" dirty="0"/>
              <a:t>:         Retrieve a resource.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rgbClr val="FFC000"/>
                </a:solidFill>
              </a:rPr>
              <a:t>POST</a:t>
            </a:r>
            <a:r>
              <a:rPr lang="en-GB" dirty="0"/>
              <a:t>:       Create a new resource.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rgbClr val="FFC000"/>
                </a:solidFill>
              </a:rPr>
              <a:t>PUT</a:t>
            </a:r>
            <a:r>
              <a:rPr lang="en-GB" dirty="0"/>
              <a:t>:          Update an existing resource.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rgbClr val="FFC000"/>
                </a:solidFill>
              </a:rPr>
              <a:t>DELETE</a:t>
            </a:r>
            <a:r>
              <a:rPr lang="en-GB" dirty="0"/>
              <a:t>:     Remove a resource.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rgbClr val="FFC000"/>
                </a:solidFill>
              </a:rPr>
              <a:t>PATCH</a:t>
            </a:r>
            <a:r>
              <a:rPr lang="en-GB" dirty="0"/>
              <a:t>:    Apply partial modifications to a resource.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rgbClr val="FFFF00"/>
                </a:solidFill>
              </a:rPr>
              <a:t>URIs (Uniform Resource Identifiers)</a:t>
            </a:r>
            <a:r>
              <a:rPr lang="en-GB" dirty="0">
                <a:solidFill>
                  <a:srgbClr val="FFFF00"/>
                </a:solidFill>
              </a:rPr>
              <a:t>: </a:t>
            </a:r>
            <a:r>
              <a:rPr lang="en-GB" dirty="0"/>
              <a:t>Each resource is accessible via a unique URI. For example, /users might refer to a collection of users, while /users/123 refers to a specific user.</a:t>
            </a:r>
          </a:p>
        </p:txBody>
      </p:sp>
    </p:spTree>
    <p:extLst>
      <p:ext uri="{BB962C8B-B14F-4D97-AF65-F5344CB8AC3E}">
        <p14:creationId xmlns:p14="http://schemas.microsoft.com/office/powerpoint/2010/main" val="18347150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50F524A-28EE-030A-A2AD-8715904D81E1}"/>
              </a:ext>
            </a:extLst>
          </p:cNvPr>
          <p:cNvSpPr txBox="1"/>
          <p:nvPr/>
        </p:nvSpPr>
        <p:spPr>
          <a:xfrm>
            <a:off x="2663687" y="22263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DE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56399E6F-A6F2-49D2-100C-3CB02BF005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0211212"/>
              </p:ext>
            </p:extLst>
          </p:nvPr>
        </p:nvGraphicFramePr>
        <p:xfrm>
          <a:off x="410816" y="331304"/>
          <a:ext cx="11012556" cy="6199687"/>
        </p:xfrm>
        <a:graphic>
          <a:graphicData uri="http://schemas.openxmlformats.org/drawingml/2006/table">
            <a:tbl>
              <a:tblPr/>
              <a:tblGrid>
                <a:gridCol w="2753139">
                  <a:extLst>
                    <a:ext uri="{9D8B030D-6E8A-4147-A177-3AD203B41FA5}">
                      <a16:colId xmlns:a16="http://schemas.microsoft.com/office/drawing/2014/main" val="96455321"/>
                    </a:ext>
                  </a:extLst>
                </a:gridCol>
                <a:gridCol w="2753139">
                  <a:extLst>
                    <a:ext uri="{9D8B030D-6E8A-4147-A177-3AD203B41FA5}">
                      <a16:colId xmlns:a16="http://schemas.microsoft.com/office/drawing/2014/main" val="1696645779"/>
                    </a:ext>
                  </a:extLst>
                </a:gridCol>
                <a:gridCol w="2753139">
                  <a:extLst>
                    <a:ext uri="{9D8B030D-6E8A-4147-A177-3AD203B41FA5}">
                      <a16:colId xmlns:a16="http://schemas.microsoft.com/office/drawing/2014/main" val="4247978765"/>
                    </a:ext>
                  </a:extLst>
                </a:gridCol>
                <a:gridCol w="2753139">
                  <a:extLst>
                    <a:ext uri="{9D8B030D-6E8A-4147-A177-3AD203B41FA5}">
                      <a16:colId xmlns:a16="http://schemas.microsoft.com/office/drawing/2014/main" val="1337871604"/>
                    </a:ext>
                  </a:extLst>
                </a:gridCol>
              </a:tblGrid>
              <a:tr h="662609">
                <a:tc>
                  <a:txBody>
                    <a:bodyPr/>
                    <a:lstStyle/>
                    <a:p>
                      <a:pPr algn="ctr"/>
                      <a:r>
                        <a:rPr lang="en-GB" sz="2800" b="1" dirty="0">
                          <a:solidFill>
                            <a:schemeClr val="accent4"/>
                          </a:solidFill>
                          <a:effectLst/>
                          <a:latin typeface="Helvetica Neue" panose="02000503000000020004" pitchFamily="2" charset="0"/>
                        </a:rPr>
                        <a:t>API Pattern</a:t>
                      </a:r>
                      <a:endParaRPr lang="en-GB" sz="2800" dirty="0">
                        <a:solidFill>
                          <a:schemeClr val="accent4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25681" marR="25681" marT="5136" marB="5136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b="1" dirty="0">
                          <a:solidFill>
                            <a:schemeClr val="accent4"/>
                          </a:solidFill>
                          <a:effectLst/>
                          <a:latin typeface="Helvetica Neue" panose="02000503000000020004" pitchFamily="2" charset="0"/>
                        </a:rPr>
                        <a:t>Description</a:t>
                      </a:r>
                      <a:endParaRPr lang="en-GB" sz="2800" dirty="0">
                        <a:solidFill>
                          <a:schemeClr val="accent4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25681" marR="25681" marT="5136" marB="5136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b="1" dirty="0">
                          <a:solidFill>
                            <a:schemeClr val="accent4"/>
                          </a:solidFill>
                          <a:effectLst/>
                          <a:latin typeface="Helvetica Neue" panose="02000503000000020004" pitchFamily="2" charset="0"/>
                        </a:rPr>
                        <a:t>Use Cases</a:t>
                      </a:r>
                      <a:endParaRPr lang="en-GB" sz="2800" dirty="0">
                        <a:solidFill>
                          <a:schemeClr val="accent4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25681" marR="25681" marT="5136" marB="5136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b="1" dirty="0">
                          <a:solidFill>
                            <a:schemeClr val="accent4"/>
                          </a:solidFill>
                          <a:effectLst/>
                          <a:latin typeface="Helvetica Neue" panose="02000503000000020004" pitchFamily="2" charset="0"/>
                        </a:rPr>
                        <a:t>Examples</a:t>
                      </a:r>
                      <a:endParaRPr lang="en-GB" sz="2800" dirty="0">
                        <a:solidFill>
                          <a:schemeClr val="accent4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25681" marR="25681" marT="5136" marB="5136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55110374"/>
                  </a:ext>
                </a:extLst>
              </a:tr>
              <a:tr h="715617">
                <a:tc>
                  <a:txBody>
                    <a:bodyPr/>
                    <a:lstStyle/>
                    <a:p>
                      <a:r>
                        <a:rPr lang="en-GB" sz="1800" b="1">
                          <a:solidFill>
                            <a:srgbClr val="FFFF00"/>
                          </a:solidFill>
                          <a:effectLst/>
                          <a:latin typeface="Helvetica Neue" panose="02000503000000020004" pitchFamily="2" charset="0"/>
                        </a:rPr>
                        <a:t>REST (Representational State Transfer)</a:t>
                      </a:r>
                      <a:endParaRPr lang="en-GB" sz="1800">
                        <a:solidFill>
                          <a:srgbClr val="FFFF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25681" marR="25681" marT="5136" marB="5136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effectLst/>
                          <a:latin typeface="Helvetica Neue" panose="02000503000000020004" pitchFamily="2" charset="0"/>
                        </a:rPr>
                        <a:t>Architectural style that uses standard HTTP methods (GET, POST, PUT, DELETE) and stateless communication.</a:t>
                      </a:r>
                    </a:p>
                  </a:txBody>
                  <a:tcPr marL="25681" marR="25681" marT="5136" marB="5136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400">
                          <a:effectLst/>
                          <a:latin typeface="Helvetica Neue" panose="02000503000000020004" pitchFamily="2" charset="0"/>
                        </a:rPr>
                        <a:t>CRUD operations, web services, mobile apps</a:t>
                      </a:r>
                    </a:p>
                  </a:txBody>
                  <a:tcPr marL="25681" marR="25681" marT="5136" marB="5136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400">
                          <a:effectLst/>
                          <a:latin typeface="Helvetica Neue" panose="02000503000000020004" pitchFamily="2" charset="0"/>
                        </a:rPr>
                        <a:t>Google Maps API, Twitter API</a:t>
                      </a:r>
                    </a:p>
                  </a:txBody>
                  <a:tcPr marL="25681" marR="25681" marT="5136" marB="5136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79216213"/>
                  </a:ext>
                </a:extLst>
              </a:tr>
              <a:tr h="967409">
                <a:tc>
                  <a:txBody>
                    <a:bodyPr/>
                    <a:lstStyle/>
                    <a:p>
                      <a:r>
                        <a:rPr lang="en-GB" sz="1800" b="1">
                          <a:solidFill>
                            <a:srgbClr val="FFFF00"/>
                          </a:solidFill>
                          <a:effectLst/>
                          <a:latin typeface="Helvetica Neue" panose="02000503000000020004" pitchFamily="2" charset="0"/>
                        </a:rPr>
                        <a:t>SOAP (Simple Object Access Protocol)</a:t>
                      </a:r>
                      <a:endParaRPr lang="en-GB" sz="1800">
                        <a:solidFill>
                          <a:srgbClr val="FFFF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25681" marR="25681" marT="5136" marB="5136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400">
                          <a:effectLst/>
                          <a:latin typeface="Helvetica Neue" panose="02000503000000020004" pitchFamily="2" charset="0"/>
                        </a:rPr>
                        <a:t>Protocol that uses XML for message format and relies on HTTP, SMTP, or other protocols for message negotiation and transmission.</a:t>
                      </a:r>
                    </a:p>
                  </a:txBody>
                  <a:tcPr marL="25681" marR="25681" marT="5136" marB="5136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400">
                          <a:effectLst/>
                          <a:latin typeface="Helvetica Neue" panose="02000503000000020004" pitchFamily="2" charset="0"/>
                        </a:rPr>
                        <a:t>Enterprise services, banking, financial applications</a:t>
                      </a:r>
                    </a:p>
                  </a:txBody>
                  <a:tcPr marL="25681" marR="25681" marT="5136" marB="5136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400">
                          <a:effectLst/>
                          <a:latin typeface="Helvetica Neue" panose="02000503000000020004" pitchFamily="2" charset="0"/>
                        </a:rPr>
                        <a:t>PayPal API, Salesforce API</a:t>
                      </a:r>
                    </a:p>
                  </a:txBody>
                  <a:tcPr marL="25681" marR="25681" marT="5136" marB="5136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2151725"/>
                  </a:ext>
                </a:extLst>
              </a:tr>
              <a:tr h="1124777">
                <a:tc>
                  <a:txBody>
                    <a:bodyPr/>
                    <a:lstStyle/>
                    <a:p>
                      <a:r>
                        <a:rPr lang="en-GB" sz="1800" b="1">
                          <a:solidFill>
                            <a:srgbClr val="FFFF00"/>
                          </a:solidFill>
                          <a:effectLst/>
                          <a:latin typeface="Helvetica Neue" panose="02000503000000020004" pitchFamily="2" charset="0"/>
                        </a:rPr>
                        <a:t>GraphQL</a:t>
                      </a:r>
                      <a:endParaRPr lang="en-GB" sz="1800">
                        <a:solidFill>
                          <a:srgbClr val="FFFF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25681" marR="25681" marT="5136" marB="5136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effectLst/>
                          <a:latin typeface="Helvetica Neue" panose="02000503000000020004" pitchFamily="2" charset="0"/>
                        </a:rPr>
                        <a:t>Query language for APIs that allows clients to request only the data they need, and nothing more.</a:t>
                      </a:r>
                    </a:p>
                  </a:txBody>
                  <a:tcPr marL="25681" marR="25681" marT="5136" marB="5136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400">
                          <a:effectLst/>
                          <a:latin typeface="Helvetica Neue" panose="02000503000000020004" pitchFamily="2" charset="0"/>
                        </a:rPr>
                        <a:t>Real-time data updates, mobile apps, complex data</a:t>
                      </a:r>
                    </a:p>
                  </a:txBody>
                  <a:tcPr marL="25681" marR="25681" marT="5136" marB="5136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400">
                          <a:effectLst/>
                          <a:latin typeface="Helvetica Neue" panose="02000503000000020004" pitchFamily="2" charset="0"/>
                        </a:rPr>
                        <a:t>GitHub API, Facebook API</a:t>
                      </a:r>
                    </a:p>
                  </a:txBody>
                  <a:tcPr marL="25681" marR="25681" marT="5136" marB="5136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7287107"/>
                  </a:ext>
                </a:extLst>
              </a:tr>
              <a:tr h="1346740">
                <a:tc>
                  <a:txBody>
                    <a:bodyPr/>
                    <a:lstStyle/>
                    <a:p>
                      <a:r>
                        <a:rPr lang="en-GB" sz="1800" b="1">
                          <a:solidFill>
                            <a:srgbClr val="FFFF00"/>
                          </a:solidFill>
                          <a:effectLst/>
                          <a:latin typeface="Helvetica Neue" panose="02000503000000020004" pitchFamily="2" charset="0"/>
                        </a:rPr>
                        <a:t>gRPC (gRPC Remote Procedure Calls)</a:t>
                      </a:r>
                      <a:endParaRPr lang="en-GB" sz="1800">
                        <a:solidFill>
                          <a:srgbClr val="FFFF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25681" marR="25681" marT="5136" marB="5136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400">
                          <a:effectLst/>
                          <a:latin typeface="Helvetica Neue" panose="02000503000000020004" pitchFamily="2" charset="0"/>
                        </a:rPr>
                        <a:t>Open-source RPC framework that uses HTTP/2 for transport, Protocol Buffers as the interface description language.</a:t>
                      </a:r>
                    </a:p>
                  </a:txBody>
                  <a:tcPr marL="25681" marR="25681" marT="5136" marB="5136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400">
                          <a:effectLst/>
                          <a:latin typeface="Helvetica Neue" panose="02000503000000020004" pitchFamily="2" charset="0"/>
                        </a:rPr>
                        <a:t>Low-latency communication, microservices</a:t>
                      </a:r>
                    </a:p>
                  </a:txBody>
                  <a:tcPr marL="25681" marR="25681" marT="5136" marB="5136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400">
                          <a:effectLst/>
                          <a:latin typeface="Helvetica Neue" panose="02000503000000020004" pitchFamily="2" charset="0"/>
                        </a:rPr>
                        <a:t>Google Cloud APIs, Netflix API</a:t>
                      </a:r>
                    </a:p>
                  </a:txBody>
                  <a:tcPr marL="25681" marR="25681" marT="5136" marB="5136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629705"/>
                  </a:ext>
                </a:extLst>
              </a:tr>
              <a:tr h="1124777">
                <a:tc>
                  <a:txBody>
                    <a:bodyPr/>
                    <a:lstStyle/>
                    <a:p>
                      <a:r>
                        <a:rPr lang="en-GB" sz="1800" b="1" dirty="0" err="1">
                          <a:solidFill>
                            <a:srgbClr val="FFFF00"/>
                          </a:solidFill>
                          <a:effectLst/>
                          <a:latin typeface="Helvetica Neue" panose="02000503000000020004" pitchFamily="2" charset="0"/>
                        </a:rPr>
                        <a:t>WebSockets</a:t>
                      </a:r>
                      <a:endParaRPr lang="en-GB" sz="1800" dirty="0">
                        <a:solidFill>
                          <a:srgbClr val="FFFF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25681" marR="25681" marT="5136" marB="5136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400">
                          <a:effectLst/>
                          <a:latin typeface="Helvetica Neue" panose="02000503000000020004" pitchFamily="2" charset="0"/>
                        </a:rPr>
                        <a:t>Communication protocol providing full-duplex communication channels over a single TCP connection.</a:t>
                      </a:r>
                    </a:p>
                  </a:txBody>
                  <a:tcPr marL="25681" marR="25681" marT="5136" marB="5136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400">
                          <a:effectLst/>
                          <a:latin typeface="Helvetica Neue" panose="02000503000000020004" pitchFamily="2" charset="0"/>
                        </a:rPr>
                        <a:t>Real-time data transfer, chat applications, gaming</a:t>
                      </a:r>
                    </a:p>
                  </a:txBody>
                  <a:tcPr marL="25681" marR="25681" marT="5136" marB="5136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effectLst/>
                          <a:latin typeface="Helvetica Neue" panose="02000503000000020004" pitchFamily="2" charset="0"/>
                        </a:rPr>
                        <a:t>Slack API, Stock Market APIs</a:t>
                      </a:r>
                    </a:p>
                  </a:txBody>
                  <a:tcPr marL="25681" marR="25681" marT="5136" marB="5136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22861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37699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75A9075-0193-0804-015E-2D25D6B94471}"/>
              </a:ext>
            </a:extLst>
          </p:cNvPr>
          <p:cNvSpPr txBox="1"/>
          <p:nvPr/>
        </p:nvSpPr>
        <p:spPr>
          <a:xfrm>
            <a:off x="3306414" y="754941"/>
            <a:ext cx="31672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3600" b="1" dirty="0">
                <a:solidFill>
                  <a:srgbClr val="FFFF00"/>
                </a:solidFill>
              </a:rPr>
              <a:t>DATABASES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9E42E49-E491-9202-32F0-45EB6AE45EEF}"/>
              </a:ext>
            </a:extLst>
          </p:cNvPr>
          <p:cNvCxnSpPr/>
          <p:nvPr/>
        </p:nvCxnSpPr>
        <p:spPr>
          <a:xfrm>
            <a:off x="3710607" y="1603513"/>
            <a:ext cx="0" cy="1020417"/>
          </a:xfrm>
          <a:prstGeom prst="straightConnector1">
            <a:avLst/>
          </a:prstGeom>
          <a:ln w="1047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8088A627-E8A4-9861-F440-9730D01C3731}"/>
              </a:ext>
            </a:extLst>
          </p:cNvPr>
          <p:cNvSpPr txBox="1"/>
          <p:nvPr/>
        </p:nvSpPr>
        <p:spPr>
          <a:xfrm>
            <a:off x="1033675" y="2679100"/>
            <a:ext cx="36708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92D050"/>
                </a:solidFill>
              </a:rPr>
              <a:t>Relational Databases (RDBMS)</a:t>
            </a:r>
            <a:endParaRPr lang="en-DE" b="1" dirty="0">
              <a:solidFill>
                <a:srgbClr val="92D050"/>
              </a:solidFill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DB7674C-FFDF-DE59-955C-9E25D6B766FE}"/>
              </a:ext>
            </a:extLst>
          </p:cNvPr>
          <p:cNvCxnSpPr/>
          <p:nvPr/>
        </p:nvCxnSpPr>
        <p:spPr>
          <a:xfrm>
            <a:off x="5082207" y="1603512"/>
            <a:ext cx="0" cy="1020417"/>
          </a:xfrm>
          <a:prstGeom prst="straightConnector1">
            <a:avLst/>
          </a:prstGeom>
          <a:ln w="1047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7AE528A-F326-007B-8136-CD139EB583E2}"/>
              </a:ext>
            </a:extLst>
          </p:cNvPr>
          <p:cNvSpPr txBox="1"/>
          <p:nvPr/>
        </p:nvSpPr>
        <p:spPr>
          <a:xfrm>
            <a:off x="5002683" y="2771433"/>
            <a:ext cx="3863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C00000"/>
                </a:solidFill>
              </a:rPr>
              <a:t>NoSQL Databases</a:t>
            </a:r>
            <a:endParaRPr lang="en-DE" b="1" dirty="0">
              <a:solidFill>
                <a:srgbClr val="C0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5747C9-636E-D980-D264-CC4C841E1D9E}"/>
              </a:ext>
            </a:extLst>
          </p:cNvPr>
          <p:cNvSpPr txBox="1"/>
          <p:nvPr/>
        </p:nvSpPr>
        <p:spPr>
          <a:xfrm>
            <a:off x="789378" y="3587596"/>
            <a:ext cx="251703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b="1" dirty="0" err="1"/>
              <a:t>Examples</a:t>
            </a:r>
            <a:r>
              <a:rPr lang="en-GB" dirty="0" err="1"/>
              <a:t>:MySQL</a:t>
            </a: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PostgreSQL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Oracle Database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Microsoft SQL Server</a:t>
            </a:r>
          </a:p>
          <a:p>
            <a:endParaRPr lang="en-D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6E01FC-B8D9-F42F-FDB4-2382D3F0D2E0}"/>
              </a:ext>
            </a:extLst>
          </p:cNvPr>
          <p:cNvSpPr txBox="1"/>
          <p:nvPr/>
        </p:nvSpPr>
        <p:spPr>
          <a:xfrm>
            <a:off x="5610429" y="3449097"/>
            <a:ext cx="264752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err="1"/>
              <a:t>Examples</a:t>
            </a:r>
            <a:r>
              <a:rPr lang="en-GB" dirty="0" err="1"/>
              <a:t>:MongoDB</a:t>
            </a: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CouchDB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Redis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 err="1"/>
              <a:t>Riak</a:t>
            </a: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Amazon DynamoDB</a:t>
            </a:r>
          </a:p>
          <a:p>
            <a:r>
              <a:rPr lang="en-GB" dirty="0"/>
              <a:t>Apache Cassandra</a:t>
            </a:r>
          </a:p>
          <a:p>
            <a:r>
              <a:rPr lang="en-GB" dirty="0"/>
              <a:t>Google Spanner</a:t>
            </a:r>
          </a:p>
          <a:p>
            <a:r>
              <a:rPr lang="en-GB" dirty="0" err="1"/>
              <a:t>CockroachDB</a:t>
            </a:r>
            <a:endParaRPr lang="en-DE" dirty="0"/>
          </a:p>
          <a:p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943825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50FB44DA-8D19-C3DE-F8A2-AEDAAD13D3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4567659"/>
              </p:ext>
            </p:extLst>
          </p:nvPr>
        </p:nvGraphicFramePr>
        <p:xfrm>
          <a:off x="138545" y="152400"/>
          <a:ext cx="11956475" cy="6796346"/>
        </p:xfrm>
        <a:graphic>
          <a:graphicData uri="http://schemas.openxmlformats.org/drawingml/2006/table">
            <a:tbl>
              <a:tblPr/>
              <a:tblGrid>
                <a:gridCol w="1759528">
                  <a:extLst>
                    <a:ext uri="{9D8B030D-6E8A-4147-A177-3AD203B41FA5}">
                      <a16:colId xmlns:a16="http://schemas.microsoft.com/office/drawing/2014/main" val="3946811480"/>
                    </a:ext>
                  </a:extLst>
                </a:gridCol>
                <a:gridCol w="3023062">
                  <a:extLst>
                    <a:ext uri="{9D8B030D-6E8A-4147-A177-3AD203B41FA5}">
                      <a16:colId xmlns:a16="http://schemas.microsoft.com/office/drawing/2014/main" val="720762455"/>
                    </a:ext>
                  </a:extLst>
                </a:gridCol>
                <a:gridCol w="2391295">
                  <a:extLst>
                    <a:ext uri="{9D8B030D-6E8A-4147-A177-3AD203B41FA5}">
                      <a16:colId xmlns:a16="http://schemas.microsoft.com/office/drawing/2014/main" val="2099749449"/>
                    </a:ext>
                  </a:extLst>
                </a:gridCol>
                <a:gridCol w="2391295">
                  <a:extLst>
                    <a:ext uri="{9D8B030D-6E8A-4147-A177-3AD203B41FA5}">
                      <a16:colId xmlns:a16="http://schemas.microsoft.com/office/drawing/2014/main" val="2720793398"/>
                    </a:ext>
                  </a:extLst>
                </a:gridCol>
                <a:gridCol w="2391295">
                  <a:extLst>
                    <a:ext uri="{9D8B030D-6E8A-4147-A177-3AD203B41FA5}">
                      <a16:colId xmlns:a16="http://schemas.microsoft.com/office/drawing/2014/main" val="3518024970"/>
                    </a:ext>
                  </a:extLst>
                </a:gridCol>
              </a:tblGrid>
              <a:tr h="127055">
                <a:tc>
                  <a:txBody>
                    <a:bodyPr/>
                    <a:lstStyle/>
                    <a:p>
                      <a:pPr algn="ctr"/>
                      <a:r>
                        <a:rPr lang="en-GB" sz="1600" b="1">
                          <a:solidFill>
                            <a:schemeClr val="accent4">
                              <a:lumMod val="75000"/>
                            </a:schemeClr>
                          </a:solidFill>
                          <a:effectLst/>
                          <a:latin typeface="Helvetica Neue" panose="02000503000000020004" pitchFamily="2" charset="0"/>
                        </a:rPr>
                        <a:t>Database Type</a:t>
                      </a:r>
                      <a:endParaRPr lang="en-GB" sz="1600">
                        <a:solidFill>
                          <a:schemeClr val="accent4">
                            <a:lumMod val="75000"/>
                          </a:schemeClr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12603" marR="12603" marT="2521" marB="2521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1">
                          <a:solidFill>
                            <a:schemeClr val="accent4">
                              <a:lumMod val="75000"/>
                            </a:schemeClr>
                          </a:solidFill>
                          <a:effectLst/>
                          <a:latin typeface="Helvetica Neue" panose="02000503000000020004" pitchFamily="2" charset="0"/>
                        </a:rPr>
                        <a:t>Description</a:t>
                      </a:r>
                      <a:endParaRPr lang="en-GB" sz="1600">
                        <a:solidFill>
                          <a:schemeClr val="accent4">
                            <a:lumMod val="75000"/>
                          </a:schemeClr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12603" marR="12603" marT="2521" marB="2521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1">
                          <a:solidFill>
                            <a:schemeClr val="accent4">
                              <a:lumMod val="75000"/>
                            </a:schemeClr>
                          </a:solidFill>
                          <a:effectLst/>
                          <a:latin typeface="Helvetica Neue" panose="02000503000000020004" pitchFamily="2" charset="0"/>
                        </a:rPr>
                        <a:t>Use Cases</a:t>
                      </a:r>
                      <a:endParaRPr lang="en-GB" sz="1600">
                        <a:solidFill>
                          <a:schemeClr val="accent4">
                            <a:lumMod val="75000"/>
                          </a:schemeClr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12603" marR="12603" marT="2521" marB="2521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1">
                          <a:solidFill>
                            <a:schemeClr val="accent4">
                              <a:lumMod val="75000"/>
                            </a:schemeClr>
                          </a:solidFill>
                          <a:effectLst/>
                          <a:latin typeface="Helvetica Neue" panose="02000503000000020004" pitchFamily="2" charset="0"/>
                        </a:rPr>
                        <a:t>When to Choose</a:t>
                      </a:r>
                      <a:endParaRPr lang="en-GB" sz="1600">
                        <a:solidFill>
                          <a:schemeClr val="accent4">
                            <a:lumMod val="75000"/>
                          </a:schemeClr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12603" marR="12603" marT="2521" marB="2521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1" dirty="0">
                          <a:solidFill>
                            <a:schemeClr val="accent4">
                              <a:lumMod val="75000"/>
                            </a:schemeClr>
                          </a:solidFill>
                          <a:effectLst/>
                          <a:latin typeface="Helvetica Neue" panose="02000503000000020004" pitchFamily="2" charset="0"/>
                        </a:rPr>
                        <a:t>Examples</a:t>
                      </a:r>
                      <a:endParaRPr lang="en-GB" sz="1600" dirty="0">
                        <a:solidFill>
                          <a:schemeClr val="accent4">
                            <a:lumMod val="75000"/>
                          </a:schemeClr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12603" marR="12603" marT="2521" marB="2521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7830292"/>
                  </a:ext>
                </a:extLst>
              </a:tr>
              <a:tr h="842071">
                <a:tc>
                  <a:txBody>
                    <a:bodyPr/>
                    <a:lstStyle/>
                    <a:p>
                      <a:r>
                        <a:rPr lang="en-GB" sz="1400" b="1">
                          <a:solidFill>
                            <a:srgbClr val="FFFF00"/>
                          </a:solidFill>
                          <a:effectLst/>
                          <a:latin typeface="Helvetica Neue" panose="02000503000000020004" pitchFamily="2" charset="0"/>
                        </a:rPr>
                        <a:t>Relational (SQL)</a:t>
                      </a:r>
                      <a:endParaRPr lang="en-GB" sz="1400">
                        <a:solidFill>
                          <a:srgbClr val="FFFF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12603" marR="12603" marT="2521" marB="2521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400">
                          <a:effectLst/>
                          <a:latin typeface="Helvetica Neue" panose="02000503000000020004" pitchFamily="2" charset="0"/>
                        </a:rPr>
                        <a:t>Uses structured query language (SQL) and predefined schemas for data storage and retrieval.</a:t>
                      </a:r>
                    </a:p>
                  </a:txBody>
                  <a:tcPr marL="12603" marR="12603" marT="2521" marB="2521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400">
                          <a:effectLst/>
                          <a:latin typeface="Helvetica Neue" panose="02000503000000020004" pitchFamily="2" charset="0"/>
                        </a:rPr>
                        <a:t>Transactional systems, CRM, ERP, finance</a:t>
                      </a:r>
                    </a:p>
                  </a:txBody>
                  <a:tcPr marL="12603" marR="12603" marT="2521" marB="2521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400">
                          <a:effectLst/>
                          <a:latin typeface="Helvetica Neue" panose="02000503000000020004" pitchFamily="2" charset="0"/>
                        </a:rPr>
                        <a:t>When data integrity, ACID compliance, and complex queries are required.</a:t>
                      </a:r>
                    </a:p>
                  </a:txBody>
                  <a:tcPr marL="12603" marR="12603" marT="2521" marB="2521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400">
                          <a:effectLst/>
                          <a:latin typeface="Helvetica Neue" panose="02000503000000020004" pitchFamily="2" charset="0"/>
                        </a:rPr>
                        <a:t>MySQL, PostgreSQL, Oracle, Microsoft SQL Server</a:t>
                      </a:r>
                    </a:p>
                  </a:txBody>
                  <a:tcPr marL="12603" marR="12603" marT="2521" marB="2521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6376955"/>
                  </a:ext>
                </a:extLst>
              </a:tr>
              <a:tr h="722902">
                <a:tc>
                  <a:txBody>
                    <a:bodyPr/>
                    <a:lstStyle/>
                    <a:p>
                      <a:r>
                        <a:rPr lang="en-GB" sz="1400" b="1">
                          <a:solidFill>
                            <a:srgbClr val="FFFF00"/>
                          </a:solidFill>
                          <a:effectLst/>
                          <a:latin typeface="Helvetica Neue" panose="02000503000000020004" pitchFamily="2" charset="0"/>
                        </a:rPr>
                        <a:t>Document (NoSQL)</a:t>
                      </a:r>
                      <a:endParaRPr lang="en-GB" sz="1400">
                        <a:solidFill>
                          <a:srgbClr val="FFFF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12603" marR="12603" marT="2521" marB="2521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400">
                          <a:effectLst/>
                          <a:latin typeface="Helvetica Neue" panose="02000503000000020004" pitchFamily="2" charset="0"/>
                        </a:rPr>
                        <a:t>Stores data as documents, typically in JSON or BSON format.</a:t>
                      </a:r>
                    </a:p>
                  </a:txBody>
                  <a:tcPr marL="12603" marR="12603" marT="2521" marB="2521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400">
                          <a:effectLst/>
                          <a:latin typeface="Helvetica Neue" panose="02000503000000020004" pitchFamily="2" charset="0"/>
                        </a:rPr>
                        <a:t>Content management, e-commerce, user profiles</a:t>
                      </a:r>
                    </a:p>
                  </a:txBody>
                  <a:tcPr marL="12603" marR="12603" marT="2521" marB="2521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400">
                          <a:effectLst/>
                          <a:latin typeface="Helvetica Neue" panose="02000503000000020004" pitchFamily="2" charset="0"/>
                        </a:rPr>
                        <a:t>When working with semi-structured data and requiring flexibility in data models.</a:t>
                      </a:r>
                    </a:p>
                  </a:txBody>
                  <a:tcPr marL="12603" marR="12603" marT="2521" marB="2521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400">
                          <a:effectLst/>
                          <a:latin typeface="Helvetica Neue" panose="02000503000000020004" pitchFamily="2" charset="0"/>
                        </a:rPr>
                        <a:t>MongoDB, Couchbase, Firebase Firestore</a:t>
                      </a:r>
                    </a:p>
                  </a:txBody>
                  <a:tcPr marL="12603" marR="12603" marT="2521" marB="2521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3468742"/>
                  </a:ext>
                </a:extLst>
              </a:tr>
              <a:tr h="722902">
                <a:tc>
                  <a:txBody>
                    <a:bodyPr/>
                    <a:lstStyle/>
                    <a:p>
                      <a:r>
                        <a:rPr lang="en-GB" sz="1400" b="1">
                          <a:solidFill>
                            <a:srgbClr val="FFFF00"/>
                          </a:solidFill>
                          <a:effectLst/>
                          <a:latin typeface="Helvetica Neue" panose="02000503000000020004" pitchFamily="2" charset="0"/>
                        </a:rPr>
                        <a:t>Key-Value (NoSQL)</a:t>
                      </a:r>
                      <a:endParaRPr lang="en-GB" sz="1400">
                        <a:solidFill>
                          <a:srgbClr val="FFFF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12603" marR="12603" marT="2521" marB="2521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400">
                          <a:effectLst/>
                          <a:latin typeface="Helvetica Neue" panose="02000503000000020004" pitchFamily="2" charset="0"/>
                        </a:rPr>
                        <a:t>Stores data as key-value pairs.</a:t>
                      </a:r>
                    </a:p>
                  </a:txBody>
                  <a:tcPr marL="12603" marR="12603" marT="2521" marB="2521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400">
                          <a:effectLst/>
                          <a:latin typeface="Helvetica Neue" panose="02000503000000020004" pitchFamily="2" charset="0"/>
                        </a:rPr>
                        <a:t>Caching, session management, configuration storage</a:t>
                      </a:r>
                    </a:p>
                  </a:txBody>
                  <a:tcPr marL="12603" marR="12603" marT="2521" marB="2521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400">
                          <a:effectLst/>
                          <a:latin typeface="Helvetica Neue" panose="02000503000000020004" pitchFamily="2" charset="0"/>
                        </a:rPr>
                        <a:t>When needing fast read/write operations and handling large volumes of simple queries.</a:t>
                      </a:r>
                    </a:p>
                  </a:txBody>
                  <a:tcPr marL="12603" marR="12603" marT="2521" marB="2521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400">
                          <a:effectLst/>
                          <a:latin typeface="Helvetica Neue" panose="02000503000000020004" pitchFamily="2" charset="0"/>
                        </a:rPr>
                        <a:t>Redis, DynamoDB, Riak</a:t>
                      </a:r>
                    </a:p>
                  </a:txBody>
                  <a:tcPr marL="12603" marR="12603" marT="2521" marB="2521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1651917"/>
                  </a:ext>
                </a:extLst>
              </a:tr>
              <a:tr h="961241">
                <a:tc>
                  <a:txBody>
                    <a:bodyPr/>
                    <a:lstStyle/>
                    <a:p>
                      <a:r>
                        <a:rPr lang="en-GB" sz="1400" b="1">
                          <a:solidFill>
                            <a:srgbClr val="FFFF00"/>
                          </a:solidFill>
                          <a:effectLst/>
                          <a:latin typeface="Helvetica Neue" panose="02000503000000020004" pitchFamily="2" charset="0"/>
                        </a:rPr>
                        <a:t>Graph (NoSQL)</a:t>
                      </a:r>
                      <a:endParaRPr lang="en-GB" sz="1400">
                        <a:solidFill>
                          <a:srgbClr val="FFFF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12603" marR="12603" marT="2521" marB="2521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400">
                          <a:effectLst/>
                          <a:latin typeface="Helvetica Neue" panose="02000503000000020004" pitchFamily="2" charset="0"/>
                        </a:rPr>
                        <a:t>Uses graph structures with nodes, edges, and properties to represent and store data.</a:t>
                      </a:r>
                    </a:p>
                  </a:txBody>
                  <a:tcPr marL="12603" marR="12603" marT="2521" marB="2521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400">
                          <a:effectLst/>
                          <a:latin typeface="Helvetica Neue" panose="02000503000000020004" pitchFamily="2" charset="0"/>
                        </a:rPr>
                        <a:t>Social networks, fraud detection, recommendation engines</a:t>
                      </a:r>
                    </a:p>
                  </a:txBody>
                  <a:tcPr marL="12603" marR="12603" marT="2521" marB="2521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400">
                          <a:effectLst/>
                          <a:latin typeface="Helvetica Neue" panose="02000503000000020004" pitchFamily="2" charset="0"/>
                        </a:rPr>
                        <a:t>When relationships between data points are complex and querying relationships is essential.</a:t>
                      </a:r>
                    </a:p>
                  </a:txBody>
                  <a:tcPr marL="12603" marR="12603" marT="2521" marB="2521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400">
                          <a:effectLst/>
                          <a:latin typeface="Helvetica Neue" panose="02000503000000020004" pitchFamily="2" charset="0"/>
                        </a:rPr>
                        <a:t>Neo4j, Amazon Neptune, ArangoDB</a:t>
                      </a:r>
                    </a:p>
                  </a:txBody>
                  <a:tcPr marL="12603" marR="12603" marT="2521" marB="2521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56849093"/>
                  </a:ext>
                </a:extLst>
              </a:tr>
              <a:tr h="722902">
                <a:tc>
                  <a:txBody>
                    <a:bodyPr/>
                    <a:lstStyle/>
                    <a:p>
                      <a:r>
                        <a:rPr lang="en-GB" sz="1400" b="1">
                          <a:solidFill>
                            <a:srgbClr val="FFFF00"/>
                          </a:solidFill>
                          <a:effectLst/>
                          <a:latin typeface="Helvetica Neue" panose="02000503000000020004" pitchFamily="2" charset="0"/>
                        </a:rPr>
                        <a:t>Time-Series</a:t>
                      </a:r>
                      <a:endParaRPr lang="en-GB" sz="1400">
                        <a:solidFill>
                          <a:srgbClr val="FFFF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12603" marR="12603" marT="2521" marB="2521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400">
                          <a:effectLst/>
                          <a:latin typeface="Helvetica Neue" panose="02000503000000020004" pitchFamily="2" charset="0"/>
                        </a:rPr>
                        <a:t>Optimized for time-stamped or time-series data storage and retrieval.</a:t>
                      </a:r>
                    </a:p>
                  </a:txBody>
                  <a:tcPr marL="12603" marR="12603" marT="2521" marB="2521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400">
                          <a:effectLst/>
                          <a:latin typeface="Helvetica Neue" panose="02000503000000020004" pitchFamily="2" charset="0"/>
                        </a:rPr>
                        <a:t>Monitoring, IoT, financial data</a:t>
                      </a:r>
                    </a:p>
                  </a:txBody>
                  <a:tcPr marL="12603" marR="12603" marT="2521" marB="2521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400">
                          <a:effectLst/>
                          <a:latin typeface="Helvetica Neue" panose="02000503000000020004" pitchFamily="2" charset="0"/>
                        </a:rPr>
                        <a:t>When handling time-stamped data and requiring efficient time-based queries and analysis.</a:t>
                      </a:r>
                    </a:p>
                  </a:txBody>
                  <a:tcPr marL="12603" marR="12603" marT="2521" marB="2521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400">
                          <a:effectLst/>
                          <a:latin typeface="Helvetica Neue" panose="02000503000000020004" pitchFamily="2" charset="0"/>
                        </a:rPr>
                        <a:t>InfluxDB, TimescaleDB, OpenTSDB</a:t>
                      </a:r>
                    </a:p>
                  </a:txBody>
                  <a:tcPr marL="12603" marR="12603" marT="2521" marB="2521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6021432"/>
                  </a:ext>
                </a:extLst>
              </a:tr>
              <a:tr h="842071">
                <a:tc>
                  <a:txBody>
                    <a:bodyPr/>
                    <a:lstStyle/>
                    <a:p>
                      <a:r>
                        <a:rPr lang="en-GB" sz="1400" b="1">
                          <a:solidFill>
                            <a:srgbClr val="FFFF00"/>
                          </a:solidFill>
                          <a:effectLst/>
                          <a:latin typeface="Helvetica Neue" panose="02000503000000020004" pitchFamily="2" charset="0"/>
                        </a:rPr>
                        <a:t>Object-Oriented</a:t>
                      </a:r>
                      <a:endParaRPr lang="en-GB" sz="1400">
                        <a:solidFill>
                          <a:srgbClr val="FFFF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12603" marR="12603" marT="2521" marB="2521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400">
                          <a:effectLst/>
                          <a:latin typeface="Helvetica Neue" panose="02000503000000020004" pitchFamily="2" charset="0"/>
                        </a:rPr>
                        <a:t>Stores data in the form of objects, similar to object-oriented programming.</a:t>
                      </a:r>
                    </a:p>
                  </a:txBody>
                  <a:tcPr marL="12603" marR="12603" marT="2521" marB="2521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400">
                          <a:effectLst/>
                          <a:latin typeface="Helvetica Neue" panose="02000503000000020004" pitchFamily="2" charset="0"/>
                        </a:rPr>
                        <a:t>Complex data representations, multimedia applications</a:t>
                      </a:r>
                    </a:p>
                  </a:txBody>
                  <a:tcPr marL="12603" marR="12603" marT="2521" marB="2521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400">
                          <a:effectLst/>
                          <a:latin typeface="Helvetica Neue" panose="02000503000000020004" pitchFamily="2" charset="0"/>
                        </a:rPr>
                        <a:t>When integrating with object-oriented programming languages and requiring complex data models.</a:t>
                      </a:r>
                    </a:p>
                  </a:txBody>
                  <a:tcPr marL="12603" marR="12603" marT="2521" marB="2521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400">
                          <a:effectLst/>
                          <a:latin typeface="Helvetica Neue" panose="02000503000000020004" pitchFamily="2" charset="0"/>
                        </a:rPr>
                        <a:t>db4o, ObjectDB, InterSystems Caché</a:t>
                      </a:r>
                    </a:p>
                  </a:txBody>
                  <a:tcPr marL="12603" marR="12603" marT="2521" marB="2521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8483451"/>
                  </a:ext>
                </a:extLst>
              </a:tr>
              <a:tr h="722902">
                <a:tc>
                  <a:txBody>
                    <a:bodyPr/>
                    <a:lstStyle/>
                    <a:p>
                      <a:r>
                        <a:rPr lang="en-GB" sz="1400" b="1">
                          <a:solidFill>
                            <a:srgbClr val="FFFF00"/>
                          </a:solidFill>
                          <a:effectLst/>
                          <a:latin typeface="Helvetica Neue" panose="02000503000000020004" pitchFamily="2" charset="0"/>
                        </a:rPr>
                        <a:t>In-Memory</a:t>
                      </a:r>
                      <a:endParaRPr lang="en-GB" sz="1400">
                        <a:solidFill>
                          <a:srgbClr val="FFFF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12603" marR="12603" marT="2521" marB="2521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400">
                          <a:effectLst/>
                          <a:latin typeface="Helvetica Neue" panose="02000503000000020004" pitchFamily="2" charset="0"/>
                        </a:rPr>
                        <a:t>Stores data primarily in memory for fast access.</a:t>
                      </a:r>
                    </a:p>
                  </a:txBody>
                  <a:tcPr marL="12603" marR="12603" marT="2521" marB="2521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400">
                          <a:effectLst/>
                          <a:latin typeface="Helvetica Neue" panose="02000503000000020004" pitchFamily="2" charset="0"/>
                        </a:rPr>
                        <a:t>Real-time applications, gaming, caching</a:t>
                      </a:r>
                    </a:p>
                  </a:txBody>
                  <a:tcPr marL="12603" marR="12603" marT="2521" marB="2521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400">
                          <a:effectLst/>
                          <a:latin typeface="Helvetica Neue" panose="02000503000000020004" pitchFamily="2" charset="0"/>
                        </a:rPr>
                        <a:t>When requiring extremely fast read/write operations and handling transient data.</a:t>
                      </a:r>
                    </a:p>
                  </a:txBody>
                  <a:tcPr marL="12603" marR="12603" marT="2521" marB="2521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400">
                          <a:effectLst/>
                          <a:latin typeface="Helvetica Neue" panose="02000503000000020004" pitchFamily="2" charset="0"/>
                        </a:rPr>
                        <a:t>Redis, Memcached, Hazelcast</a:t>
                      </a:r>
                    </a:p>
                  </a:txBody>
                  <a:tcPr marL="12603" marR="12603" marT="2521" marB="2521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8463083"/>
                  </a:ext>
                </a:extLst>
              </a:tr>
              <a:tr h="722902">
                <a:tc>
                  <a:txBody>
                    <a:bodyPr/>
                    <a:lstStyle/>
                    <a:p>
                      <a:r>
                        <a:rPr lang="en-GB" sz="1400" b="1" dirty="0">
                          <a:solidFill>
                            <a:srgbClr val="FFFF00"/>
                          </a:solidFill>
                          <a:effectLst/>
                          <a:latin typeface="Helvetica Neue" panose="02000503000000020004" pitchFamily="2" charset="0"/>
                        </a:rPr>
                        <a:t>Multi-Model</a:t>
                      </a:r>
                      <a:endParaRPr lang="en-GB" sz="1400" dirty="0">
                        <a:solidFill>
                          <a:srgbClr val="FFFF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12603" marR="12603" marT="2521" marB="2521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400">
                          <a:effectLst/>
                          <a:latin typeface="Helvetica Neue" panose="02000503000000020004" pitchFamily="2" charset="0"/>
                        </a:rPr>
                        <a:t>Supports multiple data models (e.g., document, graph, key-value) within a single database engine.</a:t>
                      </a:r>
                    </a:p>
                  </a:txBody>
                  <a:tcPr marL="12603" marR="12603" marT="2521" marB="2521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400">
                          <a:effectLst/>
                          <a:latin typeface="Helvetica Neue" panose="02000503000000020004" pitchFamily="2" charset="0"/>
                        </a:rPr>
                        <a:t>Versatile applications, hybrid use cases</a:t>
                      </a:r>
                    </a:p>
                  </a:txBody>
                  <a:tcPr marL="12603" marR="12603" marT="2521" marB="2521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400">
                          <a:effectLst/>
                          <a:latin typeface="Helvetica Neue" panose="02000503000000020004" pitchFamily="2" charset="0"/>
                        </a:rPr>
                        <a:t>When needing flexibility to store different types of data and requiring various querying capabilities.</a:t>
                      </a:r>
                    </a:p>
                  </a:txBody>
                  <a:tcPr marL="12603" marR="12603" marT="2521" marB="2521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 err="1">
                          <a:effectLst/>
                          <a:latin typeface="Helvetica Neue" panose="02000503000000020004" pitchFamily="2" charset="0"/>
                        </a:rPr>
                        <a:t>ArangoDB</a:t>
                      </a:r>
                      <a:r>
                        <a:rPr lang="en-GB" sz="1400" dirty="0">
                          <a:effectLst/>
                          <a:latin typeface="Helvetica Neue" panose="02000503000000020004" pitchFamily="2" charset="0"/>
                        </a:rPr>
                        <a:t>, </a:t>
                      </a:r>
                      <a:r>
                        <a:rPr lang="en-GB" sz="1400" dirty="0" err="1">
                          <a:effectLst/>
                          <a:latin typeface="Helvetica Neue" panose="02000503000000020004" pitchFamily="2" charset="0"/>
                        </a:rPr>
                        <a:t>MarkLogic</a:t>
                      </a:r>
                      <a:r>
                        <a:rPr lang="en-GB" sz="1400" dirty="0">
                          <a:effectLst/>
                          <a:latin typeface="Helvetica Neue" panose="02000503000000020004" pitchFamily="2" charset="0"/>
                        </a:rPr>
                        <a:t>, </a:t>
                      </a:r>
                      <a:r>
                        <a:rPr lang="en-GB" sz="1400" dirty="0" err="1">
                          <a:effectLst/>
                          <a:latin typeface="Helvetica Neue" panose="02000503000000020004" pitchFamily="2" charset="0"/>
                        </a:rPr>
                        <a:t>OrientDB</a:t>
                      </a:r>
                      <a:endParaRPr lang="en-GB" sz="1400" dirty="0"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12603" marR="12603" marT="2521" marB="2521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85810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437936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DF5963E-AE01-12DB-7AB5-66E625B41BB9}"/>
              </a:ext>
            </a:extLst>
          </p:cNvPr>
          <p:cNvSpPr txBox="1"/>
          <p:nvPr/>
        </p:nvSpPr>
        <p:spPr>
          <a:xfrm>
            <a:off x="2279374" y="1603514"/>
            <a:ext cx="59502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4400" b="1" dirty="0">
                <a:solidFill>
                  <a:srgbClr val="FFFF00"/>
                </a:solidFill>
              </a:rPr>
              <a:t>ACID      VRS      BASE</a:t>
            </a:r>
          </a:p>
        </p:txBody>
      </p:sp>
    </p:spTree>
    <p:extLst>
      <p:ext uri="{BB962C8B-B14F-4D97-AF65-F5344CB8AC3E}">
        <p14:creationId xmlns:p14="http://schemas.microsoft.com/office/powerpoint/2010/main" val="16916521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4FE09EB-0EF6-DB7E-A28C-52B09C4C07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8088581"/>
              </p:ext>
            </p:extLst>
          </p:nvPr>
        </p:nvGraphicFramePr>
        <p:xfrm>
          <a:off x="221672" y="221673"/>
          <a:ext cx="11568544" cy="6345637"/>
        </p:xfrm>
        <a:graphic>
          <a:graphicData uri="http://schemas.openxmlformats.org/drawingml/2006/table">
            <a:tbl>
              <a:tblPr/>
              <a:tblGrid>
                <a:gridCol w="1482437">
                  <a:extLst>
                    <a:ext uri="{9D8B030D-6E8A-4147-A177-3AD203B41FA5}">
                      <a16:colId xmlns:a16="http://schemas.microsoft.com/office/drawing/2014/main" val="1654059918"/>
                    </a:ext>
                  </a:extLst>
                </a:gridCol>
                <a:gridCol w="4301835">
                  <a:extLst>
                    <a:ext uri="{9D8B030D-6E8A-4147-A177-3AD203B41FA5}">
                      <a16:colId xmlns:a16="http://schemas.microsoft.com/office/drawing/2014/main" val="1519225970"/>
                    </a:ext>
                  </a:extLst>
                </a:gridCol>
                <a:gridCol w="2892136">
                  <a:extLst>
                    <a:ext uri="{9D8B030D-6E8A-4147-A177-3AD203B41FA5}">
                      <a16:colId xmlns:a16="http://schemas.microsoft.com/office/drawing/2014/main" val="476046720"/>
                    </a:ext>
                  </a:extLst>
                </a:gridCol>
                <a:gridCol w="2892136">
                  <a:extLst>
                    <a:ext uri="{9D8B030D-6E8A-4147-A177-3AD203B41FA5}">
                      <a16:colId xmlns:a16="http://schemas.microsoft.com/office/drawing/2014/main" val="2900434725"/>
                    </a:ext>
                  </a:extLst>
                </a:gridCol>
              </a:tblGrid>
              <a:tr h="257507">
                <a:tc>
                  <a:txBody>
                    <a:bodyPr/>
                    <a:lstStyle/>
                    <a:p>
                      <a:r>
                        <a:rPr lang="en-GB" sz="1400" b="1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ACID Property</a:t>
                      </a:r>
                      <a:endParaRPr lang="en-GB" sz="1400">
                        <a:solidFill>
                          <a:schemeClr val="accent4">
                            <a:lumMod val="75000"/>
                          </a:schemeClr>
                        </a:solidFill>
                      </a:endParaRPr>
                    </a:p>
                  </a:txBody>
                  <a:tcPr marL="44401" marR="44401" marT="22201" marB="222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b="1" dirty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Description</a:t>
                      </a:r>
                      <a:endParaRPr lang="en-GB" sz="1400" dirty="0">
                        <a:solidFill>
                          <a:schemeClr val="accent4">
                            <a:lumMod val="75000"/>
                          </a:schemeClr>
                        </a:solidFill>
                      </a:endParaRPr>
                    </a:p>
                  </a:txBody>
                  <a:tcPr marL="44401" marR="44401" marT="22201" marB="222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b="1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Importance</a:t>
                      </a:r>
                      <a:endParaRPr lang="en-GB" sz="1400">
                        <a:solidFill>
                          <a:schemeClr val="accent4">
                            <a:lumMod val="75000"/>
                          </a:schemeClr>
                        </a:solidFill>
                      </a:endParaRPr>
                    </a:p>
                  </a:txBody>
                  <a:tcPr marL="44401" marR="44401" marT="22201" marB="222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b="1" dirty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Example</a:t>
                      </a:r>
                      <a:endParaRPr lang="en-GB" sz="1400" dirty="0">
                        <a:solidFill>
                          <a:schemeClr val="accent4">
                            <a:lumMod val="75000"/>
                          </a:schemeClr>
                        </a:solidFill>
                      </a:endParaRPr>
                    </a:p>
                  </a:txBody>
                  <a:tcPr marL="44401" marR="44401" marT="22201" marB="222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0054218"/>
                  </a:ext>
                </a:extLst>
              </a:tr>
              <a:tr h="1619235">
                <a:tc>
                  <a:txBody>
                    <a:bodyPr/>
                    <a:lstStyle/>
                    <a:p>
                      <a:r>
                        <a:rPr lang="en-GB" sz="1400" b="1">
                          <a:solidFill>
                            <a:srgbClr val="FFFF00"/>
                          </a:solidFill>
                        </a:rPr>
                        <a:t>Atomicity</a:t>
                      </a:r>
                      <a:endParaRPr lang="en-GB" sz="1400">
                        <a:solidFill>
                          <a:srgbClr val="FFFF00"/>
                        </a:solidFill>
                      </a:endParaRPr>
                    </a:p>
                  </a:txBody>
                  <a:tcPr marL="44401" marR="44401" marT="22201" marB="222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400"/>
                        <a:t>Ensures that all operations within a transaction are completed successfully; if any operation fails, the entire transaction fails, and the database state remains unchanged.</a:t>
                      </a:r>
                    </a:p>
                  </a:txBody>
                  <a:tcPr marL="44401" marR="44401" marT="22201" marB="222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400"/>
                        <a:t>Guarantees that partial updates are not made to the database, ensuring data integrity.</a:t>
                      </a:r>
                    </a:p>
                  </a:txBody>
                  <a:tcPr marL="44401" marR="44401" marT="22201" marB="222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400"/>
                        <a:t>In a banking application, transferring money from one account to another should either complete entirely or not at all.</a:t>
                      </a:r>
                    </a:p>
                  </a:txBody>
                  <a:tcPr marL="44401" marR="44401" marT="22201" marB="222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7541886"/>
                  </a:ext>
                </a:extLst>
              </a:tr>
              <a:tr h="1619235">
                <a:tc>
                  <a:txBody>
                    <a:bodyPr/>
                    <a:lstStyle/>
                    <a:p>
                      <a:r>
                        <a:rPr lang="en-GB" sz="1400" b="1">
                          <a:solidFill>
                            <a:srgbClr val="FFFF00"/>
                          </a:solidFill>
                        </a:rPr>
                        <a:t>Consistency</a:t>
                      </a:r>
                      <a:endParaRPr lang="en-GB" sz="1400">
                        <a:solidFill>
                          <a:srgbClr val="FFFF00"/>
                        </a:solidFill>
                      </a:endParaRPr>
                    </a:p>
                  </a:txBody>
                  <a:tcPr marL="44401" marR="44401" marT="22201" marB="222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Ensures that a transaction brings the database from one valid state to another valid state, maintaining all predefined rules, such as constraints, cascades, and triggers.</a:t>
                      </a:r>
                    </a:p>
                  </a:txBody>
                  <a:tcPr marL="44401" marR="44401" marT="22201" marB="222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400"/>
                        <a:t>Ensures that the database adheres to its defined rules, preserving the correctness and validity of the data.</a:t>
                      </a:r>
                    </a:p>
                  </a:txBody>
                  <a:tcPr marL="44401" marR="44401" marT="22201" marB="222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400"/>
                        <a:t>When inserting data, all mandatory fields must be filled, and all foreign keys must point to existing records.</a:t>
                      </a:r>
                    </a:p>
                  </a:txBody>
                  <a:tcPr marL="44401" marR="44401" marT="22201" marB="222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8834909"/>
                  </a:ext>
                </a:extLst>
              </a:tr>
              <a:tr h="1619235">
                <a:tc>
                  <a:txBody>
                    <a:bodyPr/>
                    <a:lstStyle/>
                    <a:p>
                      <a:r>
                        <a:rPr lang="en-GB" sz="1400" b="1">
                          <a:solidFill>
                            <a:srgbClr val="FFFF00"/>
                          </a:solidFill>
                        </a:rPr>
                        <a:t>Isolation</a:t>
                      </a:r>
                      <a:endParaRPr lang="en-GB" sz="1400">
                        <a:solidFill>
                          <a:srgbClr val="FFFF00"/>
                        </a:solidFill>
                      </a:endParaRPr>
                    </a:p>
                  </a:txBody>
                  <a:tcPr marL="44401" marR="44401" marT="22201" marB="222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400"/>
                        <a:t>Ensures that the operations of a transaction are isolated from those of other transactions, preventing concurrent transactions from interfering with each other.</a:t>
                      </a:r>
                    </a:p>
                  </a:txBody>
                  <a:tcPr marL="44401" marR="44401" marT="22201" marB="222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400"/>
                        <a:t>Guarantees that transactions do not affect each other’s execution, preventing data corruption or inconsistencies.</a:t>
                      </a:r>
                    </a:p>
                  </a:txBody>
                  <a:tcPr marL="44401" marR="44401" marT="22201" marB="222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400"/>
                        <a:t>Two customers updating their bank balances simultaneously will not see each other's uncommitted changes.</a:t>
                      </a:r>
                    </a:p>
                  </a:txBody>
                  <a:tcPr marL="44401" marR="44401" marT="22201" marB="222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0792070"/>
                  </a:ext>
                </a:extLst>
              </a:tr>
              <a:tr h="1230170">
                <a:tc>
                  <a:txBody>
                    <a:bodyPr/>
                    <a:lstStyle/>
                    <a:p>
                      <a:r>
                        <a:rPr lang="en-GB" sz="1400" b="1" dirty="0">
                          <a:solidFill>
                            <a:srgbClr val="FFFF00"/>
                          </a:solidFill>
                        </a:rPr>
                        <a:t>Durability</a:t>
                      </a:r>
                      <a:endParaRPr lang="en-GB" sz="1400" dirty="0">
                        <a:solidFill>
                          <a:srgbClr val="FFFF00"/>
                        </a:solidFill>
                      </a:endParaRPr>
                    </a:p>
                  </a:txBody>
                  <a:tcPr marL="44401" marR="44401" marT="22201" marB="222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400"/>
                        <a:t>Ensures that once a transaction is committed, its changes are permanent, even in the event of a system failure.</a:t>
                      </a:r>
                    </a:p>
                  </a:txBody>
                  <a:tcPr marL="44401" marR="44401" marT="22201" marB="222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400"/>
                        <a:t>Guarantees that committed transactions are saved and can be recovered after a crash, ensuring data persistence.</a:t>
                      </a:r>
                    </a:p>
                  </a:txBody>
                  <a:tcPr marL="44401" marR="44401" marT="22201" marB="222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After a power outage, completed transactions will still be reflected in the database once the system is back up.</a:t>
                      </a:r>
                    </a:p>
                  </a:txBody>
                  <a:tcPr marL="44401" marR="44401" marT="22201" marB="222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69704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966400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C9739CB-0280-9BED-3522-A46C98F95B7D}"/>
              </a:ext>
            </a:extLst>
          </p:cNvPr>
          <p:cNvSpPr txBox="1"/>
          <p:nvPr/>
        </p:nvSpPr>
        <p:spPr>
          <a:xfrm>
            <a:off x="503583" y="225287"/>
            <a:ext cx="11476382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200" b="1" dirty="0">
                <a:solidFill>
                  <a:srgbClr val="FFFF00"/>
                </a:solidFill>
              </a:rPr>
              <a:t>BASE Model:</a:t>
            </a:r>
          </a:p>
          <a:p>
            <a:endParaRPr lang="en-GB" sz="2800" b="1" dirty="0"/>
          </a:p>
          <a:p>
            <a:endParaRPr lang="en-GB" sz="2800" b="1" dirty="0"/>
          </a:p>
          <a:p>
            <a:pPr marL="514350" indent="-514350">
              <a:buFont typeface="+mj-lt"/>
              <a:buAutoNum type="arabicPeriod"/>
            </a:pPr>
            <a:r>
              <a:rPr lang="en-GB" sz="2800" b="1" dirty="0">
                <a:solidFill>
                  <a:srgbClr val="FFC000"/>
                </a:solidFill>
              </a:rPr>
              <a:t>Basically Available</a:t>
            </a:r>
            <a:r>
              <a:rPr lang="en-GB" sz="2800" dirty="0"/>
              <a:t>: The system guarantees availability, even in the event of partial system failures.</a:t>
            </a:r>
          </a:p>
          <a:p>
            <a:pPr marL="514350" indent="-514350">
              <a:buFont typeface="+mj-lt"/>
              <a:buAutoNum type="arabicPeriod"/>
            </a:pPr>
            <a:endParaRPr lang="en-GB" sz="2800" b="1" dirty="0"/>
          </a:p>
          <a:p>
            <a:pPr marL="514350" indent="-514350">
              <a:buFont typeface="+mj-lt"/>
              <a:buAutoNum type="arabicPeriod"/>
            </a:pPr>
            <a:r>
              <a:rPr lang="en-GB" sz="2800" b="1" dirty="0">
                <a:solidFill>
                  <a:srgbClr val="FFC000"/>
                </a:solidFill>
              </a:rPr>
              <a:t>Soft state</a:t>
            </a:r>
            <a:r>
              <a:rPr lang="en-GB" sz="2800" dirty="0">
                <a:solidFill>
                  <a:srgbClr val="FFC000"/>
                </a:solidFill>
              </a:rPr>
              <a:t>: </a:t>
            </a:r>
            <a:r>
              <a:rPr lang="en-GB" sz="2800" dirty="0"/>
              <a:t>The state of the system may change over time, even without input (due to eventual consistency).</a:t>
            </a:r>
          </a:p>
          <a:p>
            <a:pPr marL="514350" indent="-514350">
              <a:buFont typeface="+mj-lt"/>
              <a:buAutoNum type="arabicPeriod"/>
            </a:pPr>
            <a:endParaRPr lang="en-GB" sz="2800" dirty="0"/>
          </a:p>
          <a:p>
            <a:pPr marL="514350" indent="-514350">
              <a:buFont typeface="+mj-lt"/>
              <a:buAutoNum type="arabicPeriod"/>
            </a:pPr>
            <a:r>
              <a:rPr lang="en-GB" sz="2800" b="1" dirty="0">
                <a:solidFill>
                  <a:srgbClr val="FFC000"/>
                </a:solidFill>
              </a:rPr>
              <a:t>Eventual consistency</a:t>
            </a:r>
            <a:r>
              <a:rPr lang="en-GB" sz="2800" dirty="0"/>
              <a:t>: The system will become consistent over time, given that there are no further updates.</a:t>
            </a:r>
          </a:p>
        </p:txBody>
      </p:sp>
    </p:spTree>
    <p:extLst>
      <p:ext uri="{BB962C8B-B14F-4D97-AF65-F5344CB8AC3E}">
        <p14:creationId xmlns:p14="http://schemas.microsoft.com/office/powerpoint/2010/main" val="2039190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AB378238-0FDD-058A-B376-54E102072E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8767624"/>
              </p:ext>
            </p:extLst>
          </p:nvPr>
        </p:nvGraphicFramePr>
        <p:xfrm>
          <a:off x="173182" y="66261"/>
          <a:ext cx="11845636" cy="6372183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960418">
                  <a:extLst>
                    <a:ext uri="{9D8B030D-6E8A-4147-A177-3AD203B41FA5}">
                      <a16:colId xmlns:a16="http://schemas.microsoft.com/office/drawing/2014/main" val="3515682023"/>
                    </a:ext>
                  </a:extLst>
                </a:gridCol>
                <a:gridCol w="3962400">
                  <a:extLst>
                    <a:ext uri="{9D8B030D-6E8A-4147-A177-3AD203B41FA5}">
                      <a16:colId xmlns:a16="http://schemas.microsoft.com/office/drawing/2014/main" val="955958018"/>
                    </a:ext>
                  </a:extLst>
                </a:gridCol>
                <a:gridCol w="2961409">
                  <a:extLst>
                    <a:ext uri="{9D8B030D-6E8A-4147-A177-3AD203B41FA5}">
                      <a16:colId xmlns:a16="http://schemas.microsoft.com/office/drawing/2014/main" val="2086582363"/>
                    </a:ext>
                  </a:extLst>
                </a:gridCol>
                <a:gridCol w="2961409">
                  <a:extLst>
                    <a:ext uri="{9D8B030D-6E8A-4147-A177-3AD203B41FA5}">
                      <a16:colId xmlns:a16="http://schemas.microsoft.com/office/drawing/2014/main" val="111644354"/>
                    </a:ext>
                  </a:extLst>
                </a:gridCol>
              </a:tblGrid>
              <a:tr h="530087">
                <a:tc>
                  <a:txBody>
                    <a:bodyPr/>
                    <a:lstStyle/>
                    <a:p>
                      <a:r>
                        <a:rPr lang="en-GB" sz="1400" b="1">
                          <a:solidFill>
                            <a:srgbClr val="FFC000"/>
                          </a:solidFill>
                        </a:rPr>
                        <a:t>Optimization Technique</a:t>
                      </a:r>
                      <a:endParaRPr lang="en-GB" sz="1400">
                        <a:solidFill>
                          <a:srgbClr val="FFC000"/>
                        </a:solidFill>
                      </a:endParaRPr>
                    </a:p>
                  </a:txBody>
                  <a:tcPr marL="25152" marR="25152" marT="12576" marB="12576" anchor="ctr"/>
                </a:tc>
                <a:tc>
                  <a:txBody>
                    <a:bodyPr/>
                    <a:lstStyle/>
                    <a:p>
                      <a:r>
                        <a:rPr lang="en-GB" sz="1400" b="1" dirty="0">
                          <a:solidFill>
                            <a:srgbClr val="FFC000"/>
                          </a:solidFill>
                        </a:rPr>
                        <a:t>Description</a:t>
                      </a:r>
                      <a:endParaRPr lang="en-GB" sz="1400" dirty="0">
                        <a:solidFill>
                          <a:srgbClr val="FFC000"/>
                        </a:solidFill>
                      </a:endParaRPr>
                    </a:p>
                  </a:txBody>
                  <a:tcPr marL="25152" marR="25152" marT="12576" marB="12576" anchor="ctr"/>
                </a:tc>
                <a:tc>
                  <a:txBody>
                    <a:bodyPr/>
                    <a:lstStyle/>
                    <a:p>
                      <a:r>
                        <a:rPr lang="en-GB" sz="1400" b="1">
                          <a:solidFill>
                            <a:srgbClr val="FFC000"/>
                          </a:solidFill>
                        </a:rPr>
                        <a:t>Use Cases</a:t>
                      </a:r>
                      <a:endParaRPr lang="en-GB" sz="1400">
                        <a:solidFill>
                          <a:srgbClr val="FFC000"/>
                        </a:solidFill>
                      </a:endParaRPr>
                    </a:p>
                  </a:txBody>
                  <a:tcPr marL="25152" marR="25152" marT="12576" marB="12576" anchor="ctr"/>
                </a:tc>
                <a:tc>
                  <a:txBody>
                    <a:bodyPr/>
                    <a:lstStyle/>
                    <a:p>
                      <a:r>
                        <a:rPr lang="en-GB" sz="1400" b="1" dirty="0">
                          <a:solidFill>
                            <a:srgbClr val="FFC000"/>
                          </a:solidFill>
                        </a:rPr>
                        <a:t>Examples</a:t>
                      </a:r>
                      <a:endParaRPr lang="en-GB" sz="1400" dirty="0">
                        <a:solidFill>
                          <a:srgbClr val="FFC000"/>
                        </a:solidFill>
                      </a:endParaRPr>
                    </a:p>
                  </a:txBody>
                  <a:tcPr marL="25152" marR="25152" marT="12576" marB="12576" anchor="ctr"/>
                </a:tc>
                <a:extLst>
                  <a:ext uri="{0D108BD9-81ED-4DB2-BD59-A6C34878D82A}">
                    <a16:rowId xmlns:a16="http://schemas.microsoft.com/office/drawing/2014/main" val="4114390653"/>
                  </a:ext>
                </a:extLst>
              </a:tr>
              <a:tr h="372329">
                <a:tc>
                  <a:txBody>
                    <a:bodyPr/>
                    <a:lstStyle/>
                    <a:p>
                      <a:r>
                        <a:rPr lang="en-GB" sz="1200" b="1">
                          <a:solidFill>
                            <a:srgbClr val="FFFF00"/>
                          </a:solidFill>
                        </a:rPr>
                        <a:t>Indexing</a:t>
                      </a:r>
                      <a:endParaRPr lang="en-GB" sz="1200">
                        <a:solidFill>
                          <a:srgbClr val="FFFF00"/>
                        </a:solidFill>
                      </a:endParaRPr>
                    </a:p>
                  </a:txBody>
                  <a:tcPr marL="25152" marR="25152" marT="12576" marB="12576" anchor="ctr"/>
                </a:tc>
                <a:tc>
                  <a:txBody>
                    <a:bodyPr/>
                    <a:lstStyle/>
                    <a:p>
                      <a:r>
                        <a:rPr lang="en-GB" sz="1200"/>
                        <a:t>Creating indexes on columns to speed up data retrieval.</a:t>
                      </a:r>
                    </a:p>
                  </a:txBody>
                  <a:tcPr marL="25152" marR="25152" marT="12576" marB="12576" anchor="ctr"/>
                </a:tc>
                <a:tc>
                  <a:txBody>
                    <a:bodyPr/>
                    <a:lstStyle/>
                    <a:p>
                      <a:r>
                        <a:rPr lang="en-GB" sz="1200"/>
                        <a:t>Frequently queried columns, large datasets</a:t>
                      </a:r>
                    </a:p>
                  </a:txBody>
                  <a:tcPr marL="25152" marR="25152" marT="12576" marB="12576" anchor="ctr"/>
                </a:tc>
                <a:tc>
                  <a:txBody>
                    <a:bodyPr/>
                    <a:lstStyle/>
                    <a:p>
                      <a:r>
                        <a:rPr lang="en-GB" sz="1200"/>
                        <a:t>B-tree indexes, Hash indexes, Full-text indexes</a:t>
                      </a:r>
                    </a:p>
                  </a:txBody>
                  <a:tcPr marL="25152" marR="25152" marT="12576" marB="12576" anchor="ctr"/>
                </a:tc>
                <a:extLst>
                  <a:ext uri="{0D108BD9-81ED-4DB2-BD59-A6C34878D82A}">
                    <a16:rowId xmlns:a16="http://schemas.microsoft.com/office/drawing/2014/main" val="2104776899"/>
                  </a:ext>
                </a:extLst>
              </a:tr>
              <a:tr h="484136">
                <a:tc>
                  <a:txBody>
                    <a:bodyPr/>
                    <a:lstStyle/>
                    <a:p>
                      <a:r>
                        <a:rPr lang="en-GB" sz="1200" b="1">
                          <a:solidFill>
                            <a:srgbClr val="FFFF00"/>
                          </a:solidFill>
                        </a:rPr>
                        <a:t>Query Optimization</a:t>
                      </a:r>
                      <a:endParaRPr lang="en-GB" sz="1200">
                        <a:solidFill>
                          <a:srgbClr val="FFFF00"/>
                        </a:solidFill>
                      </a:endParaRPr>
                    </a:p>
                  </a:txBody>
                  <a:tcPr marL="25152" marR="25152" marT="12576" marB="12576" anchor="ctr"/>
                </a:tc>
                <a:tc>
                  <a:txBody>
                    <a:bodyPr/>
                    <a:lstStyle/>
                    <a:p>
                      <a:r>
                        <a:rPr lang="en-GB" sz="1200"/>
                        <a:t>Writing efficient SQL queries and using query optimization tools to improve performance.</a:t>
                      </a:r>
                    </a:p>
                  </a:txBody>
                  <a:tcPr marL="25152" marR="25152" marT="12576" marB="12576" anchor="ctr"/>
                </a:tc>
                <a:tc>
                  <a:txBody>
                    <a:bodyPr/>
                    <a:lstStyle/>
                    <a:p>
                      <a:r>
                        <a:rPr lang="en-GB" sz="1200"/>
                        <a:t>Complex queries, high-traffic databases</a:t>
                      </a:r>
                    </a:p>
                  </a:txBody>
                  <a:tcPr marL="25152" marR="25152" marT="12576" marB="12576" anchor="ctr"/>
                </a:tc>
                <a:tc>
                  <a:txBody>
                    <a:bodyPr/>
                    <a:lstStyle/>
                    <a:p>
                      <a:r>
                        <a:rPr lang="en-GB" sz="1200"/>
                        <a:t>Using EXPLAIN, avoiding SELECT *, proper JOIN usage</a:t>
                      </a:r>
                    </a:p>
                  </a:txBody>
                  <a:tcPr marL="25152" marR="25152" marT="12576" marB="12576" anchor="ctr"/>
                </a:tc>
                <a:extLst>
                  <a:ext uri="{0D108BD9-81ED-4DB2-BD59-A6C34878D82A}">
                    <a16:rowId xmlns:a16="http://schemas.microsoft.com/office/drawing/2014/main" val="3697898427"/>
                  </a:ext>
                </a:extLst>
              </a:tr>
              <a:tr h="372329">
                <a:tc>
                  <a:txBody>
                    <a:bodyPr/>
                    <a:lstStyle/>
                    <a:p>
                      <a:r>
                        <a:rPr lang="en-GB" sz="1200" b="1">
                          <a:solidFill>
                            <a:srgbClr val="FFFF00"/>
                          </a:solidFill>
                        </a:rPr>
                        <a:t>Normalization</a:t>
                      </a:r>
                      <a:endParaRPr lang="en-GB" sz="1200">
                        <a:solidFill>
                          <a:srgbClr val="FFFF00"/>
                        </a:solidFill>
                      </a:endParaRPr>
                    </a:p>
                  </a:txBody>
                  <a:tcPr marL="25152" marR="25152" marT="12576" marB="12576" anchor="ctr"/>
                </a:tc>
                <a:tc>
                  <a:txBody>
                    <a:bodyPr/>
                    <a:lstStyle/>
                    <a:p>
                      <a:r>
                        <a:rPr lang="en-GB" sz="1200"/>
                        <a:t>Organizing data to reduce redundancy and improve data integrity.</a:t>
                      </a:r>
                    </a:p>
                  </a:txBody>
                  <a:tcPr marL="25152" marR="25152" marT="12576" marB="12576" anchor="ctr"/>
                </a:tc>
                <a:tc>
                  <a:txBody>
                    <a:bodyPr/>
                    <a:lstStyle/>
                    <a:p>
                      <a:r>
                        <a:rPr lang="en-GB" sz="1200"/>
                        <a:t>Reducing data anomalies, ensuring data consistency</a:t>
                      </a:r>
                    </a:p>
                  </a:txBody>
                  <a:tcPr marL="25152" marR="25152" marT="12576" marB="12576" anchor="ctr"/>
                </a:tc>
                <a:tc>
                  <a:txBody>
                    <a:bodyPr/>
                    <a:lstStyle/>
                    <a:p>
                      <a:r>
                        <a:rPr lang="en-GB" sz="1200"/>
                        <a:t>Normal forms (1NF, 2NF, 3NF), decomposing tables</a:t>
                      </a:r>
                    </a:p>
                  </a:txBody>
                  <a:tcPr marL="25152" marR="25152" marT="12576" marB="12576" anchor="ctr"/>
                </a:tc>
                <a:extLst>
                  <a:ext uri="{0D108BD9-81ED-4DB2-BD59-A6C34878D82A}">
                    <a16:rowId xmlns:a16="http://schemas.microsoft.com/office/drawing/2014/main" val="692347217"/>
                  </a:ext>
                </a:extLst>
              </a:tr>
              <a:tr h="372329">
                <a:tc>
                  <a:txBody>
                    <a:bodyPr/>
                    <a:lstStyle/>
                    <a:p>
                      <a:r>
                        <a:rPr lang="en-GB" sz="1200" b="1">
                          <a:solidFill>
                            <a:srgbClr val="FFFF00"/>
                          </a:solidFill>
                        </a:rPr>
                        <a:t>Denormalization</a:t>
                      </a:r>
                      <a:endParaRPr lang="en-GB" sz="1200">
                        <a:solidFill>
                          <a:srgbClr val="FFFF00"/>
                        </a:solidFill>
                      </a:endParaRPr>
                    </a:p>
                  </a:txBody>
                  <a:tcPr marL="25152" marR="25152" marT="12576" marB="12576" anchor="ctr"/>
                </a:tc>
                <a:tc>
                  <a:txBody>
                    <a:bodyPr/>
                    <a:lstStyle/>
                    <a:p>
                      <a:r>
                        <a:rPr lang="en-GB" sz="1200"/>
                        <a:t>Introducing redundancy to improve read performance.</a:t>
                      </a:r>
                    </a:p>
                  </a:txBody>
                  <a:tcPr marL="25152" marR="25152" marT="12576" marB="12576" anchor="ctr"/>
                </a:tc>
                <a:tc>
                  <a:txBody>
                    <a:bodyPr/>
                    <a:lstStyle/>
                    <a:p>
                      <a:r>
                        <a:rPr lang="en-GB" sz="1200"/>
                        <a:t>Read-heavy workloads, data warehousing</a:t>
                      </a:r>
                    </a:p>
                  </a:txBody>
                  <a:tcPr marL="25152" marR="25152" marT="12576" marB="12576" anchor="ctr"/>
                </a:tc>
                <a:tc>
                  <a:txBody>
                    <a:bodyPr/>
                    <a:lstStyle/>
                    <a:p>
                      <a:r>
                        <a:rPr lang="en-GB" sz="1200"/>
                        <a:t>Creating summary tables, adding redundant columns</a:t>
                      </a:r>
                    </a:p>
                  </a:txBody>
                  <a:tcPr marL="25152" marR="25152" marT="12576" marB="12576" anchor="ctr"/>
                </a:tc>
                <a:extLst>
                  <a:ext uri="{0D108BD9-81ED-4DB2-BD59-A6C34878D82A}">
                    <a16:rowId xmlns:a16="http://schemas.microsoft.com/office/drawing/2014/main" val="253663558"/>
                  </a:ext>
                </a:extLst>
              </a:tr>
              <a:tr h="484136">
                <a:tc>
                  <a:txBody>
                    <a:bodyPr/>
                    <a:lstStyle/>
                    <a:p>
                      <a:r>
                        <a:rPr lang="en-GB" sz="1200" b="1" dirty="0">
                          <a:solidFill>
                            <a:srgbClr val="FFFF00"/>
                          </a:solidFill>
                        </a:rPr>
                        <a:t>Sharding</a:t>
                      </a:r>
                      <a:endParaRPr lang="en-GB" sz="1200" dirty="0">
                        <a:solidFill>
                          <a:srgbClr val="FFFF00"/>
                        </a:solidFill>
                      </a:endParaRPr>
                    </a:p>
                  </a:txBody>
                  <a:tcPr marL="25152" marR="25152" marT="12576" marB="12576" anchor="ctr"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Splitting a database into smaller, more manageable pieces called shards.</a:t>
                      </a:r>
                    </a:p>
                  </a:txBody>
                  <a:tcPr marL="25152" marR="25152" marT="12576" marB="12576" anchor="ctr"/>
                </a:tc>
                <a:tc>
                  <a:txBody>
                    <a:bodyPr/>
                    <a:lstStyle/>
                    <a:p>
                      <a:r>
                        <a:rPr lang="en-GB" sz="1200"/>
                        <a:t>Large-scale databases, distributed systems</a:t>
                      </a:r>
                    </a:p>
                  </a:txBody>
                  <a:tcPr marL="25152" marR="25152" marT="12576" marB="12576" anchor="ctr"/>
                </a:tc>
                <a:tc>
                  <a:txBody>
                    <a:bodyPr/>
                    <a:lstStyle/>
                    <a:p>
                      <a:r>
                        <a:rPr lang="en-GB" sz="1200"/>
                        <a:t>Horizontal partitioning, geo-based sharding</a:t>
                      </a:r>
                    </a:p>
                  </a:txBody>
                  <a:tcPr marL="25152" marR="25152" marT="12576" marB="12576" anchor="ctr"/>
                </a:tc>
                <a:extLst>
                  <a:ext uri="{0D108BD9-81ED-4DB2-BD59-A6C34878D82A}">
                    <a16:rowId xmlns:a16="http://schemas.microsoft.com/office/drawing/2014/main" val="3822907561"/>
                  </a:ext>
                </a:extLst>
              </a:tr>
              <a:tr h="372329">
                <a:tc>
                  <a:txBody>
                    <a:bodyPr/>
                    <a:lstStyle/>
                    <a:p>
                      <a:r>
                        <a:rPr lang="en-GB" sz="1200" b="1">
                          <a:solidFill>
                            <a:srgbClr val="FFFF00"/>
                          </a:solidFill>
                        </a:rPr>
                        <a:t>Caching</a:t>
                      </a:r>
                      <a:endParaRPr lang="en-GB" sz="1200">
                        <a:solidFill>
                          <a:srgbClr val="FFFF00"/>
                        </a:solidFill>
                      </a:endParaRPr>
                    </a:p>
                  </a:txBody>
                  <a:tcPr marL="25152" marR="25152" marT="12576" marB="12576" anchor="ctr"/>
                </a:tc>
                <a:tc>
                  <a:txBody>
                    <a:bodyPr/>
                    <a:lstStyle/>
                    <a:p>
                      <a:r>
                        <a:rPr lang="en-GB" sz="1200"/>
                        <a:t>Storing frequently accessed data in a fast storage layer.</a:t>
                      </a:r>
                    </a:p>
                  </a:txBody>
                  <a:tcPr marL="25152" marR="25152" marT="12576" marB="12576" anchor="ctr"/>
                </a:tc>
                <a:tc>
                  <a:txBody>
                    <a:bodyPr/>
                    <a:lstStyle/>
                    <a:p>
                      <a:r>
                        <a:rPr lang="en-GB" sz="1200"/>
                        <a:t>High-read operations, reducing database load</a:t>
                      </a:r>
                    </a:p>
                  </a:txBody>
                  <a:tcPr marL="25152" marR="25152" marT="12576" marB="12576" anchor="ctr"/>
                </a:tc>
                <a:tc>
                  <a:txBody>
                    <a:bodyPr/>
                    <a:lstStyle/>
                    <a:p>
                      <a:r>
                        <a:rPr lang="en-GB" sz="1200"/>
                        <a:t>Redis, Memcached, application-level caching</a:t>
                      </a:r>
                    </a:p>
                  </a:txBody>
                  <a:tcPr marL="25152" marR="25152" marT="12576" marB="12576" anchor="ctr"/>
                </a:tc>
                <a:extLst>
                  <a:ext uri="{0D108BD9-81ED-4DB2-BD59-A6C34878D82A}">
                    <a16:rowId xmlns:a16="http://schemas.microsoft.com/office/drawing/2014/main" val="193208186"/>
                  </a:ext>
                </a:extLst>
              </a:tr>
              <a:tr h="372329">
                <a:tc>
                  <a:txBody>
                    <a:bodyPr/>
                    <a:lstStyle/>
                    <a:p>
                      <a:r>
                        <a:rPr lang="en-GB" sz="1200" b="1">
                          <a:solidFill>
                            <a:srgbClr val="FFFF00"/>
                          </a:solidFill>
                        </a:rPr>
                        <a:t>Materialized Views</a:t>
                      </a:r>
                      <a:endParaRPr lang="en-GB" sz="1200">
                        <a:solidFill>
                          <a:srgbClr val="FFFF00"/>
                        </a:solidFill>
                      </a:endParaRPr>
                    </a:p>
                  </a:txBody>
                  <a:tcPr marL="25152" marR="25152" marT="12576" marB="12576" anchor="ctr"/>
                </a:tc>
                <a:tc>
                  <a:txBody>
                    <a:bodyPr/>
                    <a:lstStyle/>
                    <a:p>
                      <a:r>
                        <a:rPr lang="en-GB" sz="1200"/>
                        <a:t>Storing the result of a query for fast access.</a:t>
                      </a:r>
                    </a:p>
                  </a:txBody>
                  <a:tcPr marL="25152" marR="25152" marT="12576" marB="12576" anchor="ctr"/>
                </a:tc>
                <a:tc>
                  <a:txBody>
                    <a:bodyPr/>
                    <a:lstStyle/>
                    <a:p>
                      <a:r>
                        <a:rPr lang="en-GB" sz="1200"/>
                        <a:t>Complex queries, improving read performance</a:t>
                      </a:r>
                    </a:p>
                  </a:txBody>
                  <a:tcPr marL="25152" marR="25152" marT="12576" marB="12576" anchor="ctr"/>
                </a:tc>
                <a:tc>
                  <a:txBody>
                    <a:bodyPr/>
                    <a:lstStyle/>
                    <a:p>
                      <a:r>
                        <a:rPr lang="en-GB" sz="1200"/>
                        <a:t>Precomputed joins and aggregates</a:t>
                      </a:r>
                    </a:p>
                  </a:txBody>
                  <a:tcPr marL="25152" marR="25152" marT="12576" marB="12576" anchor="ctr"/>
                </a:tc>
                <a:extLst>
                  <a:ext uri="{0D108BD9-81ED-4DB2-BD59-A6C34878D82A}">
                    <a16:rowId xmlns:a16="http://schemas.microsoft.com/office/drawing/2014/main" val="4157231363"/>
                  </a:ext>
                </a:extLst>
              </a:tr>
              <a:tr h="372329">
                <a:tc>
                  <a:txBody>
                    <a:bodyPr/>
                    <a:lstStyle/>
                    <a:p>
                      <a:r>
                        <a:rPr lang="en-GB" sz="1200" b="1" dirty="0">
                          <a:solidFill>
                            <a:srgbClr val="FFFF00"/>
                          </a:solidFill>
                        </a:rPr>
                        <a:t>Partitioning</a:t>
                      </a:r>
                      <a:endParaRPr lang="en-GB" sz="1200" dirty="0">
                        <a:solidFill>
                          <a:srgbClr val="FFFF00"/>
                        </a:solidFill>
                      </a:endParaRPr>
                    </a:p>
                  </a:txBody>
                  <a:tcPr marL="25152" marR="25152" marT="12576" marB="12576" anchor="ctr"/>
                </a:tc>
                <a:tc>
                  <a:txBody>
                    <a:bodyPr/>
                    <a:lstStyle/>
                    <a:p>
                      <a:r>
                        <a:rPr lang="en-GB" sz="1200"/>
                        <a:t>Dividing a database into smaller, more manageable segments.</a:t>
                      </a:r>
                    </a:p>
                  </a:txBody>
                  <a:tcPr marL="25152" marR="25152" marT="12576" marB="12576" anchor="ctr"/>
                </a:tc>
                <a:tc>
                  <a:txBody>
                    <a:bodyPr/>
                    <a:lstStyle/>
                    <a:p>
                      <a:r>
                        <a:rPr lang="en-GB" sz="1200"/>
                        <a:t>Large tables, improving query performance</a:t>
                      </a:r>
                    </a:p>
                  </a:txBody>
                  <a:tcPr marL="25152" marR="25152" marT="12576" marB="12576" anchor="ctr"/>
                </a:tc>
                <a:tc>
                  <a:txBody>
                    <a:bodyPr/>
                    <a:lstStyle/>
                    <a:p>
                      <a:r>
                        <a:rPr lang="en-GB" sz="1200"/>
                        <a:t>Range partitioning, list partitioning, hash partitioning</a:t>
                      </a:r>
                    </a:p>
                  </a:txBody>
                  <a:tcPr marL="25152" marR="25152" marT="12576" marB="12576" anchor="ctr"/>
                </a:tc>
                <a:extLst>
                  <a:ext uri="{0D108BD9-81ED-4DB2-BD59-A6C34878D82A}">
                    <a16:rowId xmlns:a16="http://schemas.microsoft.com/office/drawing/2014/main" val="2961156919"/>
                  </a:ext>
                </a:extLst>
              </a:tr>
              <a:tr h="372329">
                <a:tc>
                  <a:txBody>
                    <a:bodyPr/>
                    <a:lstStyle/>
                    <a:p>
                      <a:r>
                        <a:rPr lang="en-GB" sz="1200" b="1">
                          <a:solidFill>
                            <a:srgbClr val="FFFF00"/>
                          </a:solidFill>
                        </a:rPr>
                        <a:t>Connection Pooling</a:t>
                      </a:r>
                      <a:endParaRPr lang="en-GB" sz="1200">
                        <a:solidFill>
                          <a:srgbClr val="FFFF00"/>
                        </a:solidFill>
                      </a:endParaRPr>
                    </a:p>
                  </a:txBody>
                  <a:tcPr marL="25152" marR="25152" marT="12576" marB="12576" anchor="ctr"/>
                </a:tc>
                <a:tc>
                  <a:txBody>
                    <a:bodyPr/>
                    <a:lstStyle/>
                    <a:p>
                      <a:r>
                        <a:rPr lang="en-GB" sz="1200"/>
                        <a:t>Reusing database connections to reduce overhead.</a:t>
                      </a:r>
                    </a:p>
                  </a:txBody>
                  <a:tcPr marL="25152" marR="25152" marT="12576" marB="12576" anchor="ctr"/>
                </a:tc>
                <a:tc>
                  <a:txBody>
                    <a:bodyPr/>
                    <a:lstStyle/>
                    <a:p>
                      <a:r>
                        <a:rPr lang="en-GB" sz="1200"/>
                        <a:t>High-concurrency environments, web applications</a:t>
                      </a:r>
                    </a:p>
                  </a:txBody>
                  <a:tcPr marL="25152" marR="25152" marT="12576" marB="12576" anchor="ctr"/>
                </a:tc>
                <a:tc>
                  <a:txBody>
                    <a:bodyPr/>
                    <a:lstStyle/>
                    <a:p>
                      <a:r>
                        <a:rPr lang="en-GB" sz="1200"/>
                        <a:t>HikariCP, c3p0, database connection pooling libraries</a:t>
                      </a:r>
                    </a:p>
                  </a:txBody>
                  <a:tcPr marL="25152" marR="25152" marT="12576" marB="12576" anchor="ctr"/>
                </a:tc>
                <a:extLst>
                  <a:ext uri="{0D108BD9-81ED-4DB2-BD59-A6C34878D82A}">
                    <a16:rowId xmlns:a16="http://schemas.microsoft.com/office/drawing/2014/main" val="909934056"/>
                  </a:ext>
                </a:extLst>
              </a:tr>
              <a:tr h="372329">
                <a:tc>
                  <a:txBody>
                    <a:bodyPr/>
                    <a:lstStyle/>
                    <a:p>
                      <a:r>
                        <a:rPr lang="en-GB" sz="1200" b="1">
                          <a:solidFill>
                            <a:srgbClr val="FFFF00"/>
                          </a:solidFill>
                        </a:rPr>
                        <a:t>Database Compression</a:t>
                      </a:r>
                      <a:endParaRPr lang="en-GB" sz="1200">
                        <a:solidFill>
                          <a:srgbClr val="FFFF00"/>
                        </a:solidFill>
                      </a:endParaRPr>
                    </a:p>
                  </a:txBody>
                  <a:tcPr marL="25152" marR="25152" marT="12576" marB="12576" anchor="ctr"/>
                </a:tc>
                <a:tc>
                  <a:txBody>
                    <a:bodyPr/>
                    <a:lstStyle/>
                    <a:p>
                      <a:r>
                        <a:rPr lang="en-GB" sz="1200"/>
                        <a:t>Reducing the size of the data stored in the database.</a:t>
                      </a:r>
                    </a:p>
                  </a:txBody>
                  <a:tcPr marL="25152" marR="25152" marT="12576" marB="12576" anchor="ctr"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Large datasets, reducing storage costs</a:t>
                      </a:r>
                    </a:p>
                  </a:txBody>
                  <a:tcPr marL="25152" marR="25152" marT="12576" marB="12576" anchor="ctr"/>
                </a:tc>
                <a:tc>
                  <a:txBody>
                    <a:bodyPr/>
                    <a:lstStyle/>
                    <a:p>
                      <a:r>
                        <a:rPr lang="en-GB" sz="1200"/>
                        <a:t>Columnar compression, row-level compression</a:t>
                      </a:r>
                    </a:p>
                  </a:txBody>
                  <a:tcPr marL="25152" marR="25152" marT="12576" marB="12576" anchor="ctr"/>
                </a:tc>
                <a:extLst>
                  <a:ext uri="{0D108BD9-81ED-4DB2-BD59-A6C34878D82A}">
                    <a16:rowId xmlns:a16="http://schemas.microsoft.com/office/drawing/2014/main" val="544264484"/>
                  </a:ext>
                </a:extLst>
              </a:tr>
              <a:tr h="372329">
                <a:tc>
                  <a:txBody>
                    <a:bodyPr/>
                    <a:lstStyle/>
                    <a:p>
                      <a:r>
                        <a:rPr lang="en-GB" sz="1200" b="1">
                          <a:solidFill>
                            <a:srgbClr val="FFFF00"/>
                          </a:solidFill>
                        </a:rPr>
                        <a:t>Load Balancing</a:t>
                      </a:r>
                      <a:endParaRPr lang="en-GB" sz="1200">
                        <a:solidFill>
                          <a:srgbClr val="FFFF00"/>
                        </a:solidFill>
                      </a:endParaRPr>
                    </a:p>
                  </a:txBody>
                  <a:tcPr marL="25152" marR="25152" marT="12576" marB="12576" anchor="ctr"/>
                </a:tc>
                <a:tc>
                  <a:txBody>
                    <a:bodyPr/>
                    <a:lstStyle/>
                    <a:p>
                      <a:r>
                        <a:rPr lang="en-GB" sz="1200"/>
                        <a:t>Distributing database requests across multiple servers.</a:t>
                      </a:r>
                    </a:p>
                  </a:txBody>
                  <a:tcPr marL="25152" marR="25152" marT="12576" marB="12576" anchor="ctr"/>
                </a:tc>
                <a:tc>
                  <a:txBody>
                    <a:bodyPr/>
                    <a:lstStyle/>
                    <a:p>
                      <a:r>
                        <a:rPr lang="en-GB" sz="1200"/>
                        <a:t>High-availability systems, distributed databases</a:t>
                      </a:r>
                    </a:p>
                  </a:txBody>
                  <a:tcPr marL="25152" marR="25152" marT="12576" marB="12576" anchor="ctr"/>
                </a:tc>
                <a:tc>
                  <a:txBody>
                    <a:bodyPr/>
                    <a:lstStyle/>
                    <a:p>
                      <a:r>
                        <a:rPr lang="en-GB" sz="1200"/>
                        <a:t>Master-slave replication, round-robin load balancing</a:t>
                      </a:r>
                    </a:p>
                  </a:txBody>
                  <a:tcPr marL="25152" marR="25152" marT="12576" marB="12576" anchor="ctr"/>
                </a:tc>
                <a:extLst>
                  <a:ext uri="{0D108BD9-81ED-4DB2-BD59-A6C34878D82A}">
                    <a16:rowId xmlns:a16="http://schemas.microsoft.com/office/drawing/2014/main" val="22155461"/>
                  </a:ext>
                </a:extLst>
              </a:tr>
              <a:tr h="372329">
                <a:tc>
                  <a:txBody>
                    <a:bodyPr/>
                    <a:lstStyle/>
                    <a:p>
                      <a:r>
                        <a:rPr lang="en-GB" sz="1200" b="1" dirty="0">
                          <a:solidFill>
                            <a:srgbClr val="FFFF00"/>
                          </a:solidFill>
                        </a:rPr>
                        <a:t>Database Monitoring</a:t>
                      </a:r>
                      <a:endParaRPr lang="en-GB" sz="1200" dirty="0">
                        <a:solidFill>
                          <a:srgbClr val="FFFF00"/>
                        </a:solidFill>
                      </a:endParaRPr>
                    </a:p>
                  </a:txBody>
                  <a:tcPr marL="25152" marR="25152" marT="12576" marB="12576" anchor="ctr"/>
                </a:tc>
                <a:tc>
                  <a:txBody>
                    <a:bodyPr/>
                    <a:lstStyle/>
                    <a:p>
                      <a:r>
                        <a:rPr lang="en-GB" sz="1200"/>
                        <a:t>Continuously monitoring database performance and usage.</a:t>
                      </a:r>
                    </a:p>
                  </a:txBody>
                  <a:tcPr marL="25152" marR="25152" marT="12576" marB="12576" anchor="ctr"/>
                </a:tc>
                <a:tc>
                  <a:txBody>
                    <a:bodyPr/>
                    <a:lstStyle/>
                    <a:p>
                      <a:r>
                        <a:rPr lang="en-GB" sz="1200"/>
                        <a:t>Proactive performance management, identifying bottlenecks</a:t>
                      </a:r>
                    </a:p>
                  </a:txBody>
                  <a:tcPr marL="25152" marR="25152" marT="12576" marB="12576" anchor="ctr"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Monitoring tools like Prometheus, Grafana, New Relic, database logs</a:t>
                      </a:r>
                    </a:p>
                  </a:txBody>
                  <a:tcPr marL="25152" marR="25152" marT="12576" marB="12576" anchor="ctr"/>
                </a:tc>
                <a:extLst>
                  <a:ext uri="{0D108BD9-81ED-4DB2-BD59-A6C34878D82A}">
                    <a16:rowId xmlns:a16="http://schemas.microsoft.com/office/drawing/2014/main" val="4021991529"/>
                  </a:ext>
                </a:extLst>
              </a:tr>
              <a:tr h="484136">
                <a:tc>
                  <a:txBody>
                    <a:bodyPr/>
                    <a:lstStyle/>
                    <a:p>
                      <a:r>
                        <a:rPr lang="en-GB" sz="1200" b="1">
                          <a:solidFill>
                            <a:srgbClr val="FFFF00"/>
                          </a:solidFill>
                        </a:rPr>
                        <a:t>Read Replicas</a:t>
                      </a:r>
                      <a:endParaRPr lang="en-GB" sz="1200">
                        <a:solidFill>
                          <a:srgbClr val="FFFF00"/>
                        </a:solidFill>
                      </a:endParaRPr>
                    </a:p>
                  </a:txBody>
                  <a:tcPr marL="25152" marR="25152" marT="12576" marB="12576" anchor="ctr"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Using replicas of the primary database to handle read queries.</a:t>
                      </a:r>
                    </a:p>
                  </a:txBody>
                  <a:tcPr marL="25152" marR="25152" marT="12576" marB="12576" anchor="ctr"/>
                </a:tc>
                <a:tc>
                  <a:txBody>
                    <a:bodyPr/>
                    <a:lstStyle/>
                    <a:p>
                      <a:r>
                        <a:rPr lang="en-GB" sz="1200"/>
                        <a:t>Read-heavy workloads, improving read performance</a:t>
                      </a:r>
                    </a:p>
                  </a:txBody>
                  <a:tcPr marL="25152" marR="25152" marT="12576" marB="12576" anchor="ctr"/>
                </a:tc>
                <a:tc>
                  <a:txBody>
                    <a:bodyPr/>
                    <a:lstStyle/>
                    <a:p>
                      <a:r>
                        <a:rPr lang="en-GB" sz="1200"/>
                        <a:t>MySQL replication, PostgreSQL streaming replication, Amazon RDS Read Replicas</a:t>
                      </a:r>
                    </a:p>
                  </a:txBody>
                  <a:tcPr marL="25152" marR="25152" marT="12576" marB="12576" anchor="ctr"/>
                </a:tc>
                <a:extLst>
                  <a:ext uri="{0D108BD9-81ED-4DB2-BD59-A6C34878D82A}">
                    <a16:rowId xmlns:a16="http://schemas.microsoft.com/office/drawing/2014/main" val="56551965"/>
                  </a:ext>
                </a:extLst>
              </a:tr>
              <a:tr h="372329">
                <a:tc>
                  <a:txBody>
                    <a:bodyPr/>
                    <a:lstStyle/>
                    <a:p>
                      <a:r>
                        <a:rPr lang="en-GB" sz="1200" b="1">
                          <a:solidFill>
                            <a:srgbClr val="FFFF00"/>
                          </a:solidFill>
                        </a:rPr>
                        <a:t>Query Caching</a:t>
                      </a:r>
                      <a:endParaRPr lang="en-GB" sz="1200">
                        <a:solidFill>
                          <a:srgbClr val="FFFF00"/>
                        </a:solidFill>
                      </a:endParaRPr>
                    </a:p>
                  </a:txBody>
                  <a:tcPr marL="25152" marR="25152" marT="12576" marB="12576" anchor="ctr"/>
                </a:tc>
                <a:tc>
                  <a:txBody>
                    <a:bodyPr/>
                    <a:lstStyle/>
                    <a:p>
                      <a:r>
                        <a:rPr lang="en-GB" sz="1200"/>
                        <a:t>Caching the results of expensive queries to avoid rerunning them.</a:t>
                      </a:r>
                    </a:p>
                  </a:txBody>
                  <a:tcPr marL="25152" marR="25152" marT="12576" marB="12576" anchor="ctr"/>
                </a:tc>
                <a:tc>
                  <a:txBody>
                    <a:bodyPr/>
                    <a:lstStyle/>
                    <a:p>
                      <a:r>
                        <a:rPr lang="en-GB" sz="1200"/>
                        <a:t>Frequently run complex queries, reducing database load</a:t>
                      </a:r>
                    </a:p>
                  </a:txBody>
                  <a:tcPr marL="25152" marR="25152" marT="12576" marB="12576" anchor="ctr"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MySQL query cache, application-level query caching</a:t>
                      </a:r>
                    </a:p>
                  </a:txBody>
                  <a:tcPr marL="25152" marR="25152" marT="12576" marB="12576" anchor="ctr"/>
                </a:tc>
                <a:extLst>
                  <a:ext uri="{0D108BD9-81ED-4DB2-BD59-A6C34878D82A}">
                    <a16:rowId xmlns:a16="http://schemas.microsoft.com/office/drawing/2014/main" val="38994836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885700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C7C439-B86F-EF40-1E61-09CABF72E77F}"/>
              </a:ext>
            </a:extLst>
          </p:cNvPr>
          <p:cNvSpPr txBox="1"/>
          <p:nvPr/>
        </p:nvSpPr>
        <p:spPr>
          <a:xfrm>
            <a:off x="540326" y="1066800"/>
            <a:ext cx="10086109" cy="33855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GB" sz="2800" b="1" dirty="0">
                <a:solidFill>
                  <a:srgbClr val="FFFF00"/>
                </a:solidFill>
              </a:rPr>
              <a:t>What Is System Design?</a:t>
            </a:r>
          </a:p>
          <a:p>
            <a:endParaRPr lang="en-GB" sz="2800" b="1" dirty="0">
              <a:solidFill>
                <a:srgbClr val="92D050"/>
              </a:solidFill>
            </a:endParaRPr>
          </a:p>
          <a:p>
            <a:pPr marL="342900" indent="-342900">
              <a:buAutoNum type="arabicPeriod"/>
            </a:pPr>
            <a:endParaRPr lang="en-GB" b="1" dirty="0"/>
          </a:p>
          <a:p>
            <a:r>
              <a:rPr lang="en-GB" sz="2800" dirty="0">
                <a:solidFill>
                  <a:srgbClr val="92D050"/>
                </a:solidFill>
                <a:latin typeface="Al Nile" pitchFamily="2" charset="-78"/>
                <a:cs typeface="Al Nile" pitchFamily="2" charset="-78"/>
              </a:rPr>
              <a:t>System design is the process of defining:</a:t>
            </a:r>
          </a:p>
          <a:p>
            <a:r>
              <a:rPr lang="en-GB" sz="2800" dirty="0">
                <a:solidFill>
                  <a:srgbClr val="92D050"/>
                </a:solidFill>
                <a:latin typeface="Al Nile" pitchFamily="2" charset="-78"/>
                <a:cs typeface="Al Nile" pitchFamily="2" charset="-78"/>
              </a:rPr>
              <a:t>1)  the architecture,</a:t>
            </a:r>
          </a:p>
          <a:p>
            <a:r>
              <a:rPr lang="en-GB" sz="2800" dirty="0">
                <a:solidFill>
                  <a:srgbClr val="92D050"/>
                </a:solidFill>
                <a:latin typeface="Al Nile" pitchFamily="2" charset="-78"/>
                <a:cs typeface="Al Nile" pitchFamily="2" charset="-78"/>
              </a:rPr>
              <a:t>2)  modules, </a:t>
            </a:r>
          </a:p>
          <a:p>
            <a:r>
              <a:rPr lang="en-GB" sz="2800" dirty="0">
                <a:solidFill>
                  <a:srgbClr val="92D050"/>
                </a:solidFill>
                <a:latin typeface="Al Nile" pitchFamily="2" charset="-78"/>
                <a:cs typeface="Al Nile" pitchFamily="2" charset="-78"/>
              </a:rPr>
              <a:t>3) interfaces, </a:t>
            </a:r>
          </a:p>
          <a:p>
            <a:r>
              <a:rPr lang="en-GB" sz="2800" dirty="0">
                <a:solidFill>
                  <a:srgbClr val="92D050"/>
                </a:solidFill>
                <a:latin typeface="Al Nile" pitchFamily="2" charset="-78"/>
                <a:cs typeface="Al Nile" pitchFamily="2" charset="-78"/>
              </a:rPr>
              <a:t>4) data for a system to satisfy specified requirements</a:t>
            </a:r>
            <a:r>
              <a:rPr lang="en-GB" dirty="0">
                <a:solidFill>
                  <a:srgbClr val="92D050"/>
                </a:solidFill>
                <a:latin typeface="Al Nile" pitchFamily="2" charset="-78"/>
                <a:cs typeface="Al Nile" pitchFamily="2" charset="-78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153765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22891D3-2C0B-42FA-16F0-25E0930401AF}"/>
              </a:ext>
            </a:extLst>
          </p:cNvPr>
          <p:cNvSpPr txBox="1"/>
          <p:nvPr/>
        </p:nvSpPr>
        <p:spPr>
          <a:xfrm>
            <a:off x="1454726" y="2782669"/>
            <a:ext cx="84097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3600" b="1" dirty="0">
                <a:solidFill>
                  <a:srgbClr val="FFFF00"/>
                </a:solidFill>
              </a:rPr>
              <a:t>LATENCY         vrs.        THROUGHPUT</a:t>
            </a:r>
          </a:p>
        </p:txBody>
      </p:sp>
    </p:spTree>
    <p:extLst>
      <p:ext uri="{BB962C8B-B14F-4D97-AF65-F5344CB8AC3E}">
        <p14:creationId xmlns:p14="http://schemas.microsoft.com/office/powerpoint/2010/main" val="36635530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4E9CE38-8075-9FB8-93DB-EA417D9568DD}"/>
              </a:ext>
            </a:extLst>
          </p:cNvPr>
          <p:cNvSpPr txBox="1"/>
          <p:nvPr/>
        </p:nvSpPr>
        <p:spPr>
          <a:xfrm>
            <a:off x="318655" y="0"/>
            <a:ext cx="46410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Latency vs. Throughput: Key Differences</a:t>
            </a:r>
            <a:endParaRPr lang="en-DE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8D7BBEA2-E812-EA51-1D01-AC80A2E301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3459616"/>
              </p:ext>
            </p:extLst>
          </p:nvPr>
        </p:nvGraphicFramePr>
        <p:xfrm>
          <a:off x="318655" y="577153"/>
          <a:ext cx="11443854" cy="6325581"/>
        </p:xfrm>
        <a:graphic>
          <a:graphicData uri="http://schemas.openxmlformats.org/drawingml/2006/table">
            <a:tbl>
              <a:tblPr/>
              <a:tblGrid>
                <a:gridCol w="3814618">
                  <a:extLst>
                    <a:ext uri="{9D8B030D-6E8A-4147-A177-3AD203B41FA5}">
                      <a16:colId xmlns:a16="http://schemas.microsoft.com/office/drawing/2014/main" val="3265606182"/>
                    </a:ext>
                  </a:extLst>
                </a:gridCol>
                <a:gridCol w="3814618">
                  <a:extLst>
                    <a:ext uri="{9D8B030D-6E8A-4147-A177-3AD203B41FA5}">
                      <a16:colId xmlns:a16="http://schemas.microsoft.com/office/drawing/2014/main" val="1056903097"/>
                    </a:ext>
                  </a:extLst>
                </a:gridCol>
                <a:gridCol w="3814618">
                  <a:extLst>
                    <a:ext uri="{9D8B030D-6E8A-4147-A177-3AD203B41FA5}">
                      <a16:colId xmlns:a16="http://schemas.microsoft.com/office/drawing/2014/main" val="3865116668"/>
                    </a:ext>
                  </a:extLst>
                </a:gridCol>
              </a:tblGrid>
              <a:tr h="766738">
                <a:tc>
                  <a:txBody>
                    <a:bodyPr/>
                    <a:lstStyle/>
                    <a:p>
                      <a:r>
                        <a:rPr lang="en-GB" sz="1400" b="1" dirty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Aspect</a:t>
                      </a:r>
                    </a:p>
                  </a:txBody>
                  <a:tcPr marL="40385" marR="40385" marT="20193" marB="201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b="1" dirty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Latency</a:t>
                      </a:r>
                    </a:p>
                  </a:txBody>
                  <a:tcPr marL="40385" marR="40385" marT="20193" marB="201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b="1" dirty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Throughput</a:t>
                      </a:r>
                    </a:p>
                  </a:txBody>
                  <a:tcPr marL="40385" marR="40385" marT="20193" marB="201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0692341"/>
                  </a:ext>
                </a:extLst>
              </a:tr>
              <a:tr h="734291">
                <a:tc>
                  <a:txBody>
                    <a:bodyPr/>
                    <a:lstStyle/>
                    <a:p>
                      <a:r>
                        <a:rPr lang="en-GB" sz="1200" b="1" dirty="0">
                          <a:solidFill>
                            <a:srgbClr val="FFFF00"/>
                          </a:solidFill>
                        </a:rPr>
                        <a:t>Definition</a:t>
                      </a:r>
                      <a:endParaRPr lang="en-GB" sz="1200" dirty="0">
                        <a:solidFill>
                          <a:srgbClr val="FFFF00"/>
                        </a:solidFill>
                      </a:endParaRPr>
                    </a:p>
                  </a:txBody>
                  <a:tcPr marL="40385" marR="40385" marT="20193" marB="201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/>
                        <a:t>The time it takes for a data packet to travel from source to destination.</a:t>
                      </a:r>
                    </a:p>
                  </a:txBody>
                  <a:tcPr marL="40385" marR="40385" marT="20193" marB="201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/>
                        <a:t>The amount of data transmitted successfully over a network in a given amount of time.</a:t>
                      </a:r>
                    </a:p>
                  </a:txBody>
                  <a:tcPr marL="40385" marR="40385" marT="20193" marB="201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4645708"/>
                  </a:ext>
                </a:extLst>
              </a:tr>
              <a:tr h="667407">
                <a:tc>
                  <a:txBody>
                    <a:bodyPr/>
                    <a:lstStyle/>
                    <a:p>
                      <a:r>
                        <a:rPr lang="en-GB" sz="1200" b="1">
                          <a:solidFill>
                            <a:srgbClr val="FFFF00"/>
                          </a:solidFill>
                        </a:rPr>
                        <a:t>Measurement</a:t>
                      </a:r>
                      <a:endParaRPr lang="en-GB" sz="1200">
                        <a:solidFill>
                          <a:srgbClr val="FFFF00"/>
                        </a:solidFill>
                      </a:endParaRPr>
                    </a:p>
                  </a:txBody>
                  <a:tcPr marL="40385" marR="40385" marT="20193" marB="201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/>
                        <a:t>Measured in time units (milliseconds, seconds).</a:t>
                      </a:r>
                    </a:p>
                  </a:txBody>
                  <a:tcPr marL="40385" marR="40385" marT="20193" marB="201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/>
                        <a:t>Measured in data units per time (bits per second, Mbps, Gbps).</a:t>
                      </a:r>
                    </a:p>
                  </a:txBody>
                  <a:tcPr marL="40385" marR="40385" marT="20193" marB="201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6863033"/>
                  </a:ext>
                </a:extLst>
              </a:tr>
              <a:tr h="467059">
                <a:tc>
                  <a:txBody>
                    <a:bodyPr/>
                    <a:lstStyle/>
                    <a:p>
                      <a:r>
                        <a:rPr lang="en-GB" sz="1200" b="1" dirty="0">
                          <a:solidFill>
                            <a:srgbClr val="FFFF00"/>
                          </a:solidFill>
                        </a:rPr>
                        <a:t>Focus</a:t>
                      </a:r>
                      <a:endParaRPr lang="en-GB" sz="1200" dirty="0">
                        <a:solidFill>
                          <a:srgbClr val="FFFF00"/>
                        </a:solidFill>
                      </a:endParaRPr>
                    </a:p>
                  </a:txBody>
                  <a:tcPr marL="40385" marR="40385" marT="20193" marB="201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/>
                        <a:t>Time taken for individual requests.</a:t>
                      </a:r>
                    </a:p>
                  </a:txBody>
                  <a:tcPr marL="40385" marR="40385" marT="20193" marB="201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/>
                        <a:t>Volume of data processed over time.</a:t>
                      </a:r>
                    </a:p>
                  </a:txBody>
                  <a:tcPr marL="40385" marR="40385" marT="20193" marB="201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8077970"/>
                  </a:ext>
                </a:extLst>
              </a:tr>
              <a:tr h="667407">
                <a:tc>
                  <a:txBody>
                    <a:bodyPr/>
                    <a:lstStyle/>
                    <a:p>
                      <a:r>
                        <a:rPr lang="en-GB" sz="1200" b="1" dirty="0">
                          <a:solidFill>
                            <a:srgbClr val="FFFF00"/>
                          </a:solidFill>
                        </a:rPr>
                        <a:t>Significance</a:t>
                      </a:r>
                      <a:endParaRPr lang="en-GB" sz="1200" dirty="0">
                        <a:solidFill>
                          <a:srgbClr val="FFFF00"/>
                        </a:solidFill>
                      </a:endParaRPr>
                    </a:p>
                  </a:txBody>
                  <a:tcPr marL="40385" marR="40385" marT="20193" marB="201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/>
                        <a:t>Important for real-time applications (e.g., gaming, video conferencing).</a:t>
                      </a:r>
                    </a:p>
                  </a:txBody>
                  <a:tcPr marL="40385" marR="40385" marT="20193" marB="201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/>
                        <a:t>Important for bulk data transfer (e.g., file downloads, data backups).</a:t>
                      </a:r>
                    </a:p>
                  </a:txBody>
                  <a:tcPr marL="40385" marR="40385" marT="20193" marB="201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182837"/>
                  </a:ext>
                </a:extLst>
              </a:tr>
              <a:tr h="553400">
                <a:tc>
                  <a:txBody>
                    <a:bodyPr/>
                    <a:lstStyle/>
                    <a:p>
                      <a:r>
                        <a:rPr lang="en-GB" sz="1200" b="1" dirty="0">
                          <a:solidFill>
                            <a:srgbClr val="FFFF00"/>
                          </a:solidFill>
                        </a:rPr>
                        <a:t>Impact</a:t>
                      </a:r>
                      <a:endParaRPr lang="en-GB" sz="1200" dirty="0">
                        <a:solidFill>
                          <a:srgbClr val="FFFF00"/>
                        </a:solidFill>
                      </a:endParaRPr>
                    </a:p>
                  </a:txBody>
                  <a:tcPr marL="40385" marR="40385" marT="20193" marB="201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/>
                        <a:t>High latency can cause delays and lag.</a:t>
                      </a:r>
                    </a:p>
                  </a:txBody>
                  <a:tcPr marL="40385" marR="40385" marT="20193" marB="201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/>
                        <a:t>High throughput allows more data to be transferred in less time.</a:t>
                      </a:r>
                    </a:p>
                  </a:txBody>
                  <a:tcPr marL="40385" marR="40385" marT="20193" marB="201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70328938"/>
                  </a:ext>
                </a:extLst>
              </a:tr>
              <a:tr h="867754">
                <a:tc>
                  <a:txBody>
                    <a:bodyPr/>
                    <a:lstStyle/>
                    <a:p>
                      <a:r>
                        <a:rPr lang="en-GB" sz="1200" b="1">
                          <a:solidFill>
                            <a:srgbClr val="FFFF00"/>
                          </a:solidFill>
                        </a:rPr>
                        <a:t>Optimization</a:t>
                      </a:r>
                      <a:endParaRPr lang="en-GB" sz="1200">
                        <a:solidFill>
                          <a:srgbClr val="FFFF00"/>
                        </a:solidFill>
                      </a:endParaRPr>
                    </a:p>
                  </a:txBody>
                  <a:tcPr marL="40385" marR="40385" marT="20193" marB="201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/>
                        <a:t>Reduced by improving routing, faster networks, closer data centers.</a:t>
                      </a:r>
                    </a:p>
                  </a:txBody>
                  <a:tcPr marL="40385" marR="40385" marT="20193" marB="201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/>
                        <a:t>Improved by increasing bandwidth, optimizing data paths, using efficient protocols.</a:t>
                      </a:r>
                    </a:p>
                  </a:txBody>
                  <a:tcPr marL="40385" marR="40385" marT="20193" marB="201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3111810"/>
                  </a:ext>
                </a:extLst>
              </a:tr>
              <a:tr h="467059">
                <a:tc>
                  <a:txBody>
                    <a:bodyPr/>
                    <a:lstStyle/>
                    <a:p>
                      <a:r>
                        <a:rPr lang="en-GB" sz="1200" b="1">
                          <a:solidFill>
                            <a:srgbClr val="FFFF00"/>
                          </a:solidFill>
                        </a:rPr>
                        <a:t>Relation</a:t>
                      </a:r>
                      <a:endParaRPr lang="en-GB" sz="1200">
                        <a:solidFill>
                          <a:srgbClr val="FFFF00"/>
                        </a:solidFill>
                      </a:endParaRPr>
                    </a:p>
                  </a:txBody>
                  <a:tcPr marL="40385" marR="40385" marT="20193" marB="201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/>
                        <a:t>Low latency often enhances user experience.</a:t>
                      </a:r>
                    </a:p>
                  </a:txBody>
                  <a:tcPr marL="40385" marR="40385" marT="20193" marB="201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/>
                        <a:t>High throughput increases overall system performance.</a:t>
                      </a:r>
                    </a:p>
                  </a:txBody>
                  <a:tcPr marL="40385" marR="40385" marT="20193" marB="201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8203203"/>
                  </a:ext>
                </a:extLst>
              </a:tr>
              <a:tr h="467059">
                <a:tc>
                  <a:txBody>
                    <a:bodyPr/>
                    <a:lstStyle/>
                    <a:p>
                      <a:r>
                        <a:rPr lang="en-GB" sz="1200" b="1">
                          <a:solidFill>
                            <a:srgbClr val="FFFF00"/>
                          </a:solidFill>
                        </a:rPr>
                        <a:t>Examples</a:t>
                      </a:r>
                      <a:endParaRPr lang="en-GB" sz="1200">
                        <a:solidFill>
                          <a:srgbClr val="FFFF00"/>
                        </a:solidFill>
                      </a:endParaRPr>
                    </a:p>
                  </a:txBody>
                  <a:tcPr marL="40385" marR="40385" marT="20193" marB="201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/>
                        <a:t>Ping time, round-trip time in network communications.</a:t>
                      </a:r>
                    </a:p>
                  </a:txBody>
                  <a:tcPr marL="40385" marR="40385" marT="20193" marB="201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/>
                        <a:t>Data transfer rate, network bandwidth utilization.</a:t>
                      </a:r>
                    </a:p>
                  </a:txBody>
                  <a:tcPr marL="40385" marR="40385" marT="20193" marB="201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32426003"/>
                  </a:ext>
                </a:extLst>
              </a:tr>
              <a:tr h="667407">
                <a:tc>
                  <a:txBody>
                    <a:bodyPr/>
                    <a:lstStyle/>
                    <a:p>
                      <a:r>
                        <a:rPr lang="en-GB" sz="1200" b="1" dirty="0">
                          <a:solidFill>
                            <a:srgbClr val="FFFF00"/>
                          </a:solidFill>
                        </a:rPr>
                        <a:t>Dependency</a:t>
                      </a:r>
                      <a:endParaRPr lang="en-GB" sz="1200" dirty="0">
                        <a:solidFill>
                          <a:srgbClr val="FFFF00"/>
                        </a:solidFill>
                      </a:endParaRPr>
                    </a:p>
                  </a:txBody>
                  <a:tcPr marL="40385" marR="40385" marT="20193" marB="201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Dependent on the speed of the network and distance between points.</a:t>
                      </a:r>
                    </a:p>
                  </a:txBody>
                  <a:tcPr marL="40385" marR="40385" marT="20193" marB="201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Dependent on the network capacity and efficiency of data handling.</a:t>
                      </a:r>
                    </a:p>
                  </a:txBody>
                  <a:tcPr marL="40385" marR="40385" marT="20193" marB="201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9096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588244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524CA91A-B552-3369-E506-F7D24CCAC4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131009"/>
              </p:ext>
            </p:extLst>
          </p:nvPr>
        </p:nvGraphicFramePr>
        <p:xfrm>
          <a:off x="207817" y="526473"/>
          <a:ext cx="11762510" cy="5971414"/>
        </p:xfrm>
        <a:graphic>
          <a:graphicData uri="http://schemas.openxmlformats.org/drawingml/2006/table">
            <a:tbl>
              <a:tblPr/>
              <a:tblGrid>
                <a:gridCol w="2352502">
                  <a:extLst>
                    <a:ext uri="{9D8B030D-6E8A-4147-A177-3AD203B41FA5}">
                      <a16:colId xmlns:a16="http://schemas.microsoft.com/office/drawing/2014/main" val="2350693759"/>
                    </a:ext>
                  </a:extLst>
                </a:gridCol>
                <a:gridCol w="2352502">
                  <a:extLst>
                    <a:ext uri="{9D8B030D-6E8A-4147-A177-3AD203B41FA5}">
                      <a16:colId xmlns:a16="http://schemas.microsoft.com/office/drawing/2014/main" val="3879261697"/>
                    </a:ext>
                  </a:extLst>
                </a:gridCol>
                <a:gridCol w="2352502">
                  <a:extLst>
                    <a:ext uri="{9D8B030D-6E8A-4147-A177-3AD203B41FA5}">
                      <a16:colId xmlns:a16="http://schemas.microsoft.com/office/drawing/2014/main" val="2619261473"/>
                    </a:ext>
                  </a:extLst>
                </a:gridCol>
                <a:gridCol w="2352502">
                  <a:extLst>
                    <a:ext uri="{9D8B030D-6E8A-4147-A177-3AD203B41FA5}">
                      <a16:colId xmlns:a16="http://schemas.microsoft.com/office/drawing/2014/main" val="2334589875"/>
                    </a:ext>
                  </a:extLst>
                </a:gridCol>
                <a:gridCol w="2352502">
                  <a:extLst>
                    <a:ext uri="{9D8B030D-6E8A-4147-A177-3AD203B41FA5}">
                      <a16:colId xmlns:a16="http://schemas.microsoft.com/office/drawing/2014/main" val="1152738399"/>
                    </a:ext>
                  </a:extLst>
                </a:gridCol>
              </a:tblGrid>
              <a:tr h="1016950">
                <a:tc>
                  <a:txBody>
                    <a:bodyPr/>
                    <a:lstStyle/>
                    <a:p>
                      <a:r>
                        <a:rPr lang="en-GB" sz="2000" b="1" dirty="0">
                          <a:solidFill>
                            <a:srgbClr val="FFFF00"/>
                          </a:solidFill>
                        </a:rPr>
                        <a:t>Unit</a:t>
                      </a:r>
                      <a:endParaRPr lang="en-GB" sz="2000" dirty="0">
                        <a:solidFill>
                          <a:srgbClr val="FFFF00"/>
                        </a:solidFill>
                      </a:endParaRPr>
                    </a:p>
                  </a:txBody>
                  <a:tcPr marL="57423" marR="57423" marT="28711" marB="2871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rgbClr val="FFFF00"/>
                          </a:solidFill>
                        </a:rPr>
                        <a:t>Actual Value in Bytes</a:t>
                      </a:r>
                      <a:endParaRPr lang="en-GB" dirty="0">
                        <a:solidFill>
                          <a:srgbClr val="FFFF00"/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b="1" dirty="0">
                          <a:solidFill>
                            <a:srgbClr val="FFFF00"/>
                          </a:solidFill>
                        </a:rPr>
                        <a:t>Roundoff Value in Bytes</a:t>
                      </a:r>
                      <a:endParaRPr lang="en-GB" sz="2000" dirty="0">
                        <a:solidFill>
                          <a:srgbClr val="FFFF00"/>
                        </a:solidFill>
                      </a:endParaRPr>
                    </a:p>
                  </a:txBody>
                  <a:tcPr marL="57423" marR="57423" marT="28711" marB="2871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b="1">
                          <a:solidFill>
                            <a:srgbClr val="FFFF00"/>
                          </a:solidFill>
                        </a:rPr>
                        <a:t>Equivalent in Large Numbers</a:t>
                      </a:r>
                      <a:endParaRPr lang="en-GB" sz="2000">
                        <a:solidFill>
                          <a:srgbClr val="FFFF00"/>
                        </a:solidFill>
                      </a:endParaRPr>
                    </a:p>
                  </a:txBody>
                  <a:tcPr marL="57423" marR="57423" marT="28711" marB="2871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b="1" dirty="0">
                          <a:solidFill>
                            <a:srgbClr val="FFFF00"/>
                          </a:solidFill>
                        </a:rPr>
                        <a:t>Power of 10</a:t>
                      </a:r>
                      <a:endParaRPr lang="en-GB" sz="2000" dirty="0">
                        <a:solidFill>
                          <a:srgbClr val="FFFF00"/>
                        </a:solidFill>
                      </a:endParaRPr>
                    </a:p>
                  </a:txBody>
                  <a:tcPr marL="57423" marR="57423" marT="28711" marB="2871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12062"/>
                  </a:ext>
                </a:extLst>
              </a:tr>
              <a:tr h="576915">
                <a:tc>
                  <a:txBody>
                    <a:bodyPr/>
                    <a:lstStyle/>
                    <a:p>
                      <a:r>
                        <a:rPr lang="en-GB" sz="2000" b="1">
                          <a:solidFill>
                            <a:srgbClr val="92D050"/>
                          </a:solidFill>
                        </a:rPr>
                        <a:t>1 Byte</a:t>
                      </a:r>
                    </a:p>
                  </a:txBody>
                  <a:tcPr marL="57423" marR="57423" marT="28711" marB="2871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dirty="0"/>
                        <a:t>1 Byte</a:t>
                      </a:r>
                      <a:endParaRPr lang="en-GB" sz="2000" b="1" dirty="0">
                        <a:solidFill>
                          <a:srgbClr val="92D050"/>
                        </a:solidFill>
                      </a:endParaRPr>
                    </a:p>
                  </a:txBody>
                  <a:tcPr marL="57423" marR="57423" marT="28711" marB="2871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dirty="0"/>
                        <a:t>1 Byte or 8bits</a:t>
                      </a:r>
                    </a:p>
                  </a:txBody>
                  <a:tcPr marL="57423" marR="57423" marT="28711" marB="2871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2000"/>
                        <a:t>1 (one)</a:t>
                      </a:r>
                    </a:p>
                  </a:txBody>
                  <a:tcPr marL="57423" marR="57423" marT="28711" marB="2871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DE" sz="2000" dirty="0"/>
                        <a:t>10^0</a:t>
                      </a:r>
                    </a:p>
                  </a:txBody>
                  <a:tcPr marL="57423" marR="57423" marT="28711" marB="2871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6693376"/>
                  </a:ext>
                </a:extLst>
              </a:tr>
              <a:tr h="576915">
                <a:tc>
                  <a:txBody>
                    <a:bodyPr/>
                    <a:lstStyle/>
                    <a:p>
                      <a:r>
                        <a:rPr lang="en-GB" sz="2000" b="1" dirty="0">
                          <a:solidFill>
                            <a:srgbClr val="92D050"/>
                          </a:solidFill>
                        </a:rPr>
                        <a:t>1 KB</a:t>
                      </a:r>
                    </a:p>
                  </a:txBody>
                  <a:tcPr marL="57423" marR="57423" marT="28711" marB="2871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dirty="0"/>
                        <a:t>1,024 Bytes</a:t>
                      </a:r>
                      <a:endParaRPr lang="en-GB" sz="2000" b="1" dirty="0">
                        <a:solidFill>
                          <a:srgbClr val="92D050"/>
                        </a:solidFill>
                      </a:endParaRPr>
                    </a:p>
                  </a:txBody>
                  <a:tcPr marL="57423" marR="57423" marT="28711" marB="2871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dirty="0"/>
                        <a:t>1,000 Bytes</a:t>
                      </a:r>
                    </a:p>
                  </a:txBody>
                  <a:tcPr marL="57423" marR="57423" marT="28711" marB="2871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2000"/>
                        <a:t>1,000 (1 thousand)</a:t>
                      </a:r>
                    </a:p>
                  </a:txBody>
                  <a:tcPr marL="57423" marR="57423" marT="28711" marB="2871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DE" sz="2000" dirty="0"/>
                        <a:t>10^3</a:t>
                      </a:r>
                    </a:p>
                  </a:txBody>
                  <a:tcPr marL="57423" marR="57423" marT="28711" marB="2871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5027827"/>
                  </a:ext>
                </a:extLst>
              </a:tr>
              <a:tr h="576915">
                <a:tc>
                  <a:txBody>
                    <a:bodyPr/>
                    <a:lstStyle/>
                    <a:p>
                      <a:r>
                        <a:rPr lang="en-GB" sz="2000" b="1">
                          <a:solidFill>
                            <a:srgbClr val="92D050"/>
                          </a:solidFill>
                        </a:rPr>
                        <a:t>1 MB</a:t>
                      </a:r>
                    </a:p>
                  </a:txBody>
                  <a:tcPr marL="57423" marR="57423" marT="28711" marB="2871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dirty="0"/>
                        <a:t>1,024 KB</a:t>
                      </a:r>
                      <a:endParaRPr lang="en-GB" sz="2000" b="1" dirty="0">
                        <a:solidFill>
                          <a:srgbClr val="92D050"/>
                        </a:solidFill>
                      </a:endParaRPr>
                    </a:p>
                  </a:txBody>
                  <a:tcPr marL="57423" marR="57423" marT="28711" marB="2871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2000"/>
                        <a:t>1,000,000 Bytes</a:t>
                      </a:r>
                    </a:p>
                  </a:txBody>
                  <a:tcPr marL="57423" marR="57423" marT="28711" marB="2871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2000"/>
                        <a:t>1,000,000 (1 million)</a:t>
                      </a:r>
                    </a:p>
                  </a:txBody>
                  <a:tcPr marL="57423" marR="57423" marT="28711" marB="2871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DE" sz="2000" dirty="0"/>
                        <a:t>10^6</a:t>
                      </a:r>
                    </a:p>
                  </a:txBody>
                  <a:tcPr marL="57423" marR="57423" marT="28711" marB="2871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39679537"/>
                  </a:ext>
                </a:extLst>
              </a:tr>
              <a:tr h="1009605">
                <a:tc>
                  <a:txBody>
                    <a:bodyPr/>
                    <a:lstStyle/>
                    <a:p>
                      <a:r>
                        <a:rPr lang="en-GB" sz="2000" b="1">
                          <a:solidFill>
                            <a:srgbClr val="92D050"/>
                          </a:solidFill>
                        </a:rPr>
                        <a:t>1 GB</a:t>
                      </a:r>
                    </a:p>
                  </a:txBody>
                  <a:tcPr marL="57423" marR="57423" marT="28711" marB="2871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dirty="0"/>
                        <a:t>1,024 MB</a:t>
                      </a:r>
                      <a:endParaRPr lang="en-GB" sz="2000" b="1" dirty="0">
                        <a:solidFill>
                          <a:srgbClr val="92D050"/>
                        </a:solidFill>
                      </a:endParaRPr>
                    </a:p>
                  </a:txBody>
                  <a:tcPr marL="57423" marR="57423" marT="28711" marB="2871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2000"/>
                        <a:t>1,000,000,000 Bytes</a:t>
                      </a:r>
                    </a:p>
                  </a:txBody>
                  <a:tcPr marL="57423" marR="57423" marT="28711" marB="2871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dirty="0"/>
                        <a:t>1,000,000,000 (1 billion)</a:t>
                      </a:r>
                    </a:p>
                  </a:txBody>
                  <a:tcPr marL="57423" marR="57423" marT="28711" marB="2871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DE" sz="2000" dirty="0"/>
                        <a:t>10^9</a:t>
                      </a:r>
                    </a:p>
                  </a:txBody>
                  <a:tcPr marL="57423" marR="57423" marT="28711" marB="2871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85715599"/>
                  </a:ext>
                </a:extLst>
              </a:tr>
              <a:tr h="1016950">
                <a:tc>
                  <a:txBody>
                    <a:bodyPr/>
                    <a:lstStyle/>
                    <a:p>
                      <a:r>
                        <a:rPr lang="en-GB" sz="2000" b="1">
                          <a:solidFill>
                            <a:srgbClr val="92D050"/>
                          </a:solidFill>
                        </a:rPr>
                        <a:t>1 TB</a:t>
                      </a:r>
                    </a:p>
                  </a:txBody>
                  <a:tcPr marL="57423" marR="57423" marT="28711" marB="2871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dirty="0"/>
                        <a:t>1,024 GB</a:t>
                      </a:r>
                      <a:endParaRPr lang="en-GB" sz="2000" b="1" dirty="0">
                        <a:solidFill>
                          <a:srgbClr val="92D050"/>
                        </a:solidFill>
                      </a:endParaRPr>
                    </a:p>
                  </a:txBody>
                  <a:tcPr marL="57423" marR="57423" marT="28711" marB="2871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2000"/>
                        <a:t>1,000,000,000,000 Bytes</a:t>
                      </a:r>
                    </a:p>
                  </a:txBody>
                  <a:tcPr marL="57423" marR="57423" marT="28711" marB="2871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dirty="0"/>
                        <a:t>1,000,000,000,000 (1 trillion)</a:t>
                      </a:r>
                    </a:p>
                  </a:txBody>
                  <a:tcPr marL="57423" marR="57423" marT="28711" marB="2871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DE" sz="2000" dirty="0"/>
                        <a:t>10^12</a:t>
                      </a:r>
                    </a:p>
                  </a:txBody>
                  <a:tcPr marL="57423" marR="57423" marT="28711" marB="2871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189542"/>
                  </a:ext>
                </a:extLst>
              </a:tr>
              <a:tr h="1016950">
                <a:tc>
                  <a:txBody>
                    <a:bodyPr/>
                    <a:lstStyle/>
                    <a:p>
                      <a:r>
                        <a:rPr lang="en-GB" sz="2000" b="1">
                          <a:solidFill>
                            <a:srgbClr val="92D050"/>
                          </a:solidFill>
                        </a:rPr>
                        <a:t>1 PB</a:t>
                      </a:r>
                    </a:p>
                  </a:txBody>
                  <a:tcPr marL="57423" marR="57423" marT="28711" marB="2871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dirty="0"/>
                        <a:t>1,024 TB</a:t>
                      </a:r>
                      <a:endParaRPr lang="en-GB" sz="2000" b="1" dirty="0">
                        <a:solidFill>
                          <a:srgbClr val="92D050"/>
                        </a:solidFill>
                      </a:endParaRPr>
                    </a:p>
                  </a:txBody>
                  <a:tcPr marL="57423" marR="57423" marT="28711" marB="2871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2000"/>
                        <a:t>1,000,000,000,000,000 Bytes</a:t>
                      </a:r>
                    </a:p>
                  </a:txBody>
                  <a:tcPr marL="57423" marR="57423" marT="28711" marB="2871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2000"/>
                        <a:t>1,000,000,000,000,000 (1 quadrillion)</a:t>
                      </a:r>
                    </a:p>
                  </a:txBody>
                  <a:tcPr marL="57423" marR="57423" marT="28711" marB="2871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DE" sz="2000" dirty="0"/>
                        <a:t>10^15</a:t>
                      </a:r>
                    </a:p>
                  </a:txBody>
                  <a:tcPr marL="57423" marR="57423" marT="28711" marB="2871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288505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987061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FA217EA-B8EF-0D9E-E381-2A7669CCC31D}"/>
              </a:ext>
            </a:extLst>
          </p:cNvPr>
          <p:cNvSpPr txBox="1"/>
          <p:nvPr/>
        </p:nvSpPr>
        <p:spPr>
          <a:xfrm>
            <a:off x="332508" y="304801"/>
            <a:ext cx="101969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rgbClr val="FFFF00"/>
                </a:solidFill>
              </a:rPr>
              <a:t>Scenario:</a:t>
            </a:r>
            <a:r>
              <a:rPr lang="en-GB" sz="2400" dirty="0">
                <a:solidFill>
                  <a:srgbClr val="FFFF00"/>
                </a:solidFill>
              </a:rPr>
              <a:t> You are downloading a 500 MB file from the internet, </a:t>
            </a:r>
          </a:p>
          <a:p>
            <a:r>
              <a:rPr lang="en-GB" sz="2400" dirty="0">
                <a:solidFill>
                  <a:srgbClr val="FFFF00"/>
                </a:solidFill>
              </a:rPr>
              <a:t>and it takes 200 seconds to complete the download.</a:t>
            </a:r>
            <a:endParaRPr lang="en-DE" sz="2400" dirty="0">
              <a:solidFill>
                <a:srgbClr val="FFFF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E6EB0C-FA49-90A2-1409-4366BF376ADE}"/>
              </a:ext>
            </a:extLst>
          </p:cNvPr>
          <p:cNvSpPr txBox="1"/>
          <p:nvPr/>
        </p:nvSpPr>
        <p:spPr>
          <a:xfrm>
            <a:off x="332508" y="1145161"/>
            <a:ext cx="11382414" cy="4678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sz="2800" dirty="0">
              <a:solidFill>
                <a:srgbClr val="FFC000"/>
              </a:solidFill>
            </a:endParaRPr>
          </a:p>
          <a:p>
            <a:r>
              <a:rPr lang="en-GB" sz="2800" b="1" dirty="0">
                <a:solidFill>
                  <a:srgbClr val="FFC000"/>
                </a:solidFill>
              </a:rPr>
              <a:t>Throughput=Total Data/Total Time​</a:t>
            </a:r>
          </a:p>
          <a:p>
            <a:endParaRPr lang="en-GB" sz="2800" dirty="0">
              <a:solidFill>
                <a:srgbClr val="FFC000"/>
              </a:solidFill>
            </a:endParaRPr>
          </a:p>
          <a:p>
            <a:r>
              <a:rPr lang="en-GB" sz="2800" b="1" dirty="0"/>
              <a:t>Given:</a:t>
            </a:r>
          </a:p>
          <a:p>
            <a:r>
              <a:rPr lang="en-GB" sz="2800" b="1" dirty="0">
                <a:solidFill>
                  <a:srgbClr val="92D050"/>
                </a:solidFill>
              </a:rPr>
              <a:t>Total Data = 500 MB</a:t>
            </a:r>
          </a:p>
          <a:p>
            <a:r>
              <a:rPr lang="en-GB" sz="2800" b="1" dirty="0">
                <a:solidFill>
                  <a:srgbClr val="92D050"/>
                </a:solidFill>
              </a:rPr>
              <a:t>Total Time = 200 seconds</a:t>
            </a:r>
          </a:p>
          <a:p>
            <a:endParaRPr lang="en-GB" sz="2800" b="1" dirty="0">
              <a:solidFill>
                <a:srgbClr val="92D050"/>
              </a:solidFill>
            </a:endParaRPr>
          </a:p>
          <a:p>
            <a:r>
              <a:rPr lang="en-GB" sz="2800" b="1" dirty="0">
                <a:solidFill>
                  <a:srgbClr val="92D050"/>
                </a:solidFill>
              </a:rPr>
              <a:t>Throughput=500MB/ 200 sec</a:t>
            </a:r>
          </a:p>
          <a:p>
            <a:endParaRPr lang="en-GB" sz="2800" b="1" dirty="0">
              <a:solidFill>
                <a:srgbClr val="92D050"/>
              </a:solidFill>
            </a:endParaRPr>
          </a:p>
          <a:p>
            <a:r>
              <a:rPr lang="en-GB" sz="2800" b="1" dirty="0">
                <a:solidFill>
                  <a:srgbClr val="92D050"/>
                </a:solidFill>
              </a:rPr>
              <a:t>Throughput=2.5MBps</a:t>
            </a:r>
          </a:p>
          <a:p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1035835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F9AC4A7-D4DA-6AA5-00A0-8A7AB27B3589}"/>
              </a:ext>
            </a:extLst>
          </p:cNvPr>
          <p:cNvSpPr txBox="1"/>
          <p:nvPr/>
        </p:nvSpPr>
        <p:spPr>
          <a:xfrm>
            <a:off x="0" y="277092"/>
            <a:ext cx="11861629" cy="66479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rgbClr val="FFFF00"/>
                </a:solidFill>
              </a:rPr>
              <a:t>Example 2: Calculating Network Latency</a:t>
            </a:r>
          </a:p>
          <a:p>
            <a:endParaRPr lang="en-GB" sz="2400" b="1" dirty="0"/>
          </a:p>
          <a:p>
            <a:r>
              <a:rPr lang="en-GB" sz="2400" b="1" dirty="0">
                <a:solidFill>
                  <a:schemeClr val="accent4">
                    <a:lumMod val="75000"/>
                  </a:schemeClr>
                </a:solidFill>
              </a:rPr>
              <a:t>Scenario:</a:t>
            </a:r>
            <a:r>
              <a:rPr lang="en-GB" sz="2400" dirty="0">
                <a:solidFill>
                  <a:schemeClr val="accent4">
                    <a:lumMod val="75000"/>
                  </a:schemeClr>
                </a:solidFill>
              </a:rPr>
              <a:t> You ping a server, and the round-trip time (RTT) for the packet is 50 milliseconds.</a:t>
            </a:r>
          </a:p>
          <a:p>
            <a:endParaRPr lang="en-GB" sz="2400" dirty="0">
              <a:solidFill>
                <a:schemeClr val="accent4">
                  <a:lumMod val="75000"/>
                </a:schemeClr>
              </a:solidFill>
            </a:endParaRPr>
          </a:p>
          <a:p>
            <a:r>
              <a:rPr lang="en-GB" sz="2400" b="1" dirty="0">
                <a:solidFill>
                  <a:schemeClr val="accent4">
                    <a:lumMod val="75000"/>
                  </a:schemeClr>
                </a:solidFill>
              </a:rPr>
              <a:t>Step-by-Step Calculation:</a:t>
            </a:r>
          </a:p>
          <a:p>
            <a:endParaRPr lang="en-GB" sz="2400" dirty="0">
              <a:solidFill>
                <a:schemeClr val="accent4">
                  <a:lumMod val="75000"/>
                </a:schemeClr>
              </a:solidFill>
            </a:endParaRPr>
          </a:p>
          <a:p>
            <a:pPr>
              <a:buFont typeface="+mj-lt"/>
              <a:buAutoNum type="arabicPeriod"/>
            </a:pPr>
            <a:r>
              <a:rPr lang="en-GB" sz="2400" b="1" dirty="0">
                <a:solidFill>
                  <a:schemeClr val="accent4">
                    <a:lumMod val="75000"/>
                  </a:schemeClr>
                </a:solidFill>
              </a:rPr>
              <a:t>Identify the RTT:</a:t>
            </a:r>
            <a:r>
              <a:rPr lang="en-GB" sz="2400" dirty="0">
                <a:solidFill>
                  <a:schemeClr val="accent4">
                    <a:lumMod val="75000"/>
                  </a:schemeClr>
                </a:solidFill>
              </a:rPr>
              <a:t> The round-trip time for the packet is 50 milliseconds (</a:t>
            </a:r>
            <a:r>
              <a:rPr lang="en-GB" sz="2400" dirty="0" err="1">
                <a:solidFill>
                  <a:schemeClr val="accent4">
                    <a:lumMod val="75000"/>
                  </a:schemeClr>
                </a:solidFill>
              </a:rPr>
              <a:t>ms</a:t>
            </a:r>
            <a:r>
              <a:rPr lang="en-GB" sz="2400" dirty="0">
                <a:solidFill>
                  <a:schemeClr val="accent4">
                    <a:lumMod val="75000"/>
                  </a:schemeClr>
                </a:solidFill>
              </a:rPr>
              <a:t>).</a:t>
            </a:r>
          </a:p>
          <a:p>
            <a:pPr>
              <a:buFont typeface="+mj-lt"/>
              <a:buAutoNum type="arabicPeriod"/>
            </a:pPr>
            <a:endParaRPr lang="en-GB" sz="2400" dirty="0">
              <a:solidFill>
                <a:schemeClr val="accent4">
                  <a:lumMod val="75000"/>
                </a:schemeClr>
              </a:solidFill>
            </a:endParaRPr>
          </a:p>
          <a:p>
            <a:pPr>
              <a:buFont typeface="+mj-lt"/>
              <a:buAutoNum type="arabicPeriod"/>
            </a:pPr>
            <a:r>
              <a:rPr lang="en-GB" sz="2400" b="1" dirty="0">
                <a:solidFill>
                  <a:schemeClr val="accent4">
                    <a:lumMod val="75000"/>
                  </a:schemeClr>
                </a:solidFill>
              </a:rPr>
              <a:t>Calculate one-way latency (if needed):</a:t>
            </a:r>
            <a:endParaRPr lang="en-GB" sz="2400" dirty="0">
              <a:solidFill>
                <a:schemeClr val="accent4">
                  <a:lumMod val="75000"/>
                </a:schemeClr>
              </a:solidFill>
            </a:endParaRPr>
          </a:p>
          <a:p>
            <a:pPr marL="742950" lvl="1" indent="-285750">
              <a:buFont typeface="+mj-lt"/>
              <a:buAutoNum type="arabicPeriod"/>
            </a:pPr>
            <a:r>
              <a:rPr lang="en-GB" sz="2400" dirty="0">
                <a:solidFill>
                  <a:schemeClr val="accent4">
                    <a:lumMod val="75000"/>
                  </a:schemeClr>
                </a:solidFill>
              </a:rPr>
              <a:t>Network latency is often considered as the one-way delay.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GB" sz="2400" dirty="0">
                <a:solidFill>
                  <a:schemeClr val="accent4">
                    <a:lumMod val="75000"/>
                  </a:schemeClr>
                </a:solidFill>
              </a:rPr>
              <a:t>One-way latency = RTT / 2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GB" sz="2400" dirty="0">
                <a:solidFill>
                  <a:schemeClr val="accent4">
                    <a:lumMod val="75000"/>
                  </a:schemeClr>
                </a:solidFill>
              </a:rPr>
              <a:t>One-way latency = 50 </a:t>
            </a:r>
            <a:r>
              <a:rPr lang="en-GB" sz="2400" dirty="0" err="1">
                <a:solidFill>
                  <a:schemeClr val="accent4">
                    <a:lumMod val="75000"/>
                  </a:schemeClr>
                </a:solidFill>
              </a:rPr>
              <a:t>ms</a:t>
            </a:r>
            <a:r>
              <a:rPr lang="en-GB" sz="2400" dirty="0">
                <a:solidFill>
                  <a:schemeClr val="accent4">
                    <a:lumMod val="75000"/>
                  </a:schemeClr>
                </a:solidFill>
              </a:rPr>
              <a:t> / 2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GB" sz="2400" dirty="0">
                <a:solidFill>
                  <a:schemeClr val="accent4">
                    <a:lumMod val="75000"/>
                  </a:schemeClr>
                </a:solidFill>
              </a:rPr>
              <a:t>One-way latency = 25 </a:t>
            </a:r>
            <a:r>
              <a:rPr lang="en-GB" sz="2400" dirty="0" err="1">
                <a:solidFill>
                  <a:schemeClr val="accent4">
                    <a:lumMod val="75000"/>
                  </a:schemeClr>
                </a:solidFill>
              </a:rPr>
              <a:t>ms</a:t>
            </a:r>
            <a:endParaRPr lang="en-GB" sz="2400" dirty="0">
              <a:solidFill>
                <a:schemeClr val="accent4">
                  <a:lumMod val="75000"/>
                </a:schemeClr>
              </a:solidFill>
            </a:endParaRPr>
          </a:p>
          <a:p>
            <a:pPr marL="742950" lvl="1" indent="-285750">
              <a:buFont typeface="+mj-lt"/>
              <a:buAutoNum type="arabicPeriod"/>
            </a:pPr>
            <a:endParaRPr lang="en-GB" sz="2400" dirty="0"/>
          </a:p>
          <a:p>
            <a:pPr marL="742950" lvl="1" indent="-285750">
              <a:buFont typeface="+mj-lt"/>
              <a:buAutoNum type="arabicPeriod"/>
            </a:pPr>
            <a:endParaRPr lang="en-GB" sz="2400" dirty="0"/>
          </a:p>
          <a:p>
            <a:r>
              <a:rPr lang="en-GB" sz="2400" b="1" dirty="0">
                <a:solidFill>
                  <a:srgbClr val="92D050"/>
                </a:solidFill>
              </a:rPr>
              <a:t>Result:</a:t>
            </a:r>
            <a:r>
              <a:rPr lang="en-GB" sz="2400" dirty="0">
                <a:solidFill>
                  <a:srgbClr val="92D050"/>
                </a:solidFill>
              </a:rPr>
              <a:t> The network latency is 25 </a:t>
            </a:r>
            <a:r>
              <a:rPr lang="en-GB" sz="2400" dirty="0" err="1">
                <a:solidFill>
                  <a:srgbClr val="92D050"/>
                </a:solidFill>
              </a:rPr>
              <a:t>ms</a:t>
            </a:r>
            <a:r>
              <a:rPr lang="en-GB" sz="2400" dirty="0">
                <a:solidFill>
                  <a:srgbClr val="92D050"/>
                </a:solidFill>
              </a:rPr>
              <a:t> for one-way or 50 </a:t>
            </a:r>
            <a:r>
              <a:rPr lang="en-GB" sz="2400" dirty="0" err="1">
                <a:solidFill>
                  <a:srgbClr val="92D050"/>
                </a:solidFill>
              </a:rPr>
              <a:t>ms</a:t>
            </a:r>
            <a:r>
              <a:rPr lang="en-GB" sz="2400" dirty="0">
                <a:solidFill>
                  <a:srgbClr val="92D050"/>
                </a:solidFill>
              </a:rPr>
              <a:t> for the round trip.</a:t>
            </a:r>
          </a:p>
          <a:p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4569110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FD36783-9311-2D17-9273-30FE429DA3CB}"/>
              </a:ext>
            </a:extLst>
          </p:cNvPr>
          <p:cNvSpPr txBox="1"/>
          <p:nvPr/>
        </p:nvSpPr>
        <p:spPr>
          <a:xfrm>
            <a:off x="1982770" y="2133599"/>
            <a:ext cx="83671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3600" b="1" dirty="0">
                <a:solidFill>
                  <a:srgbClr val="FFFF00"/>
                </a:solidFill>
              </a:rPr>
              <a:t>CAP </a:t>
            </a:r>
            <a:r>
              <a:rPr lang="en-GB" sz="3600" b="1" dirty="0">
                <a:solidFill>
                  <a:srgbClr val="FFFF00"/>
                </a:solidFill>
                <a:effectLst/>
                <a:latin typeface="Helvetica Neue" panose="02000503000000020004" pitchFamily="2" charset="0"/>
              </a:rPr>
              <a:t>Theorem   </a:t>
            </a:r>
            <a:r>
              <a:rPr lang="en-GB" sz="3600" b="1" dirty="0" err="1">
                <a:solidFill>
                  <a:srgbClr val="FFFF00"/>
                </a:solidFill>
                <a:effectLst/>
                <a:latin typeface="Helvetica Neue" panose="02000503000000020004" pitchFamily="2" charset="0"/>
              </a:rPr>
              <a:t>vrs</a:t>
            </a:r>
            <a:r>
              <a:rPr lang="en-GB" sz="3600" b="1" dirty="0">
                <a:solidFill>
                  <a:srgbClr val="FFFF00"/>
                </a:solidFill>
                <a:effectLst/>
                <a:latin typeface="Helvetica Neue" panose="02000503000000020004" pitchFamily="2" charset="0"/>
              </a:rPr>
              <a:t>   PACLC Theory</a:t>
            </a:r>
          </a:p>
          <a:p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231582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B705F1E-0E0A-5D2B-D301-2913571635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155192"/>
              </p:ext>
            </p:extLst>
          </p:nvPr>
        </p:nvGraphicFramePr>
        <p:xfrm>
          <a:off x="187036" y="249381"/>
          <a:ext cx="11817927" cy="6359237"/>
        </p:xfrm>
        <a:graphic>
          <a:graphicData uri="http://schemas.openxmlformats.org/drawingml/2006/table">
            <a:tbl>
              <a:tblPr/>
              <a:tblGrid>
                <a:gridCol w="1905000">
                  <a:extLst>
                    <a:ext uri="{9D8B030D-6E8A-4147-A177-3AD203B41FA5}">
                      <a16:colId xmlns:a16="http://schemas.microsoft.com/office/drawing/2014/main" val="2462387026"/>
                    </a:ext>
                  </a:extLst>
                </a:gridCol>
                <a:gridCol w="5850973">
                  <a:extLst>
                    <a:ext uri="{9D8B030D-6E8A-4147-A177-3AD203B41FA5}">
                      <a16:colId xmlns:a16="http://schemas.microsoft.com/office/drawing/2014/main" val="1539613473"/>
                    </a:ext>
                  </a:extLst>
                </a:gridCol>
                <a:gridCol w="4061954">
                  <a:extLst>
                    <a:ext uri="{9D8B030D-6E8A-4147-A177-3AD203B41FA5}">
                      <a16:colId xmlns:a16="http://schemas.microsoft.com/office/drawing/2014/main" val="1357272085"/>
                    </a:ext>
                  </a:extLst>
                </a:gridCol>
              </a:tblGrid>
              <a:tr h="392043">
                <a:tc>
                  <a:txBody>
                    <a:bodyPr/>
                    <a:lstStyle/>
                    <a:p>
                      <a:pPr algn="ctr"/>
                      <a:r>
                        <a:rPr lang="en-GB" sz="1600" b="1" dirty="0">
                          <a:solidFill>
                            <a:schemeClr val="accent4">
                              <a:lumMod val="75000"/>
                            </a:schemeClr>
                          </a:solidFill>
                          <a:effectLst/>
                          <a:latin typeface="Helvetica Neue" panose="02000503000000020004" pitchFamily="2" charset="0"/>
                        </a:rPr>
                        <a:t>Aspect</a:t>
                      </a:r>
                      <a:endParaRPr lang="en-GB" sz="1600" dirty="0">
                        <a:solidFill>
                          <a:schemeClr val="accent4">
                            <a:lumMod val="75000"/>
                          </a:schemeClr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43548" marR="43548" marT="8710" marB="8710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1" dirty="0">
                          <a:solidFill>
                            <a:schemeClr val="accent4">
                              <a:lumMod val="75000"/>
                            </a:schemeClr>
                          </a:solidFill>
                          <a:effectLst/>
                          <a:latin typeface="Helvetica Neue" panose="02000503000000020004" pitchFamily="2" charset="0"/>
                        </a:rPr>
                        <a:t>CAP Theorem</a:t>
                      </a:r>
                      <a:endParaRPr lang="en-GB" sz="1600" dirty="0">
                        <a:solidFill>
                          <a:schemeClr val="accent4">
                            <a:lumMod val="75000"/>
                          </a:schemeClr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43548" marR="43548" marT="8710" marB="8710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1" dirty="0">
                          <a:solidFill>
                            <a:schemeClr val="accent4">
                              <a:lumMod val="75000"/>
                            </a:schemeClr>
                          </a:solidFill>
                          <a:effectLst/>
                          <a:latin typeface="Helvetica Neue" panose="02000503000000020004" pitchFamily="2" charset="0"/>
                        </a:rPr>
                        <a:t>PACLC Theory</a:t>
                      </a:r>
                      <a:endParaRPr lang="en-GB" sz="1600" dirty="0">
                        <a:solidFill>
                          <a:schemeClr val="accent4">
                            <a:lumMod val="75000"/>
                          </a:schemeClr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43548" marR="43548" marT="8710" marB="8710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01753445"/>
                  </a:ext>
                </a:extLst>
              </a:tr>
              <a:tr h="1125212">
                <a:tc>
                  <a:txBody>
                    <a:bodyPr/>
                    <a:lstStyle/>
                    <a:p>
                      <a:r>
                        <a:rPr lang="en-GB" sz="1600" b="1" dirty="0">
                          <a:solidFill>
                            <a:srgbClr val="FFFF00"/>
                          </a:solidFill>
                          <a:effectLst/>
                          <a:highlight>
                            <a:srgbClr val="000000"/>
                          </a:highlight>
                          <a:latin typeface="Helvetica Neue" panose="02000503000000020004" pitchFamily="2" charset="0"/>
                        </a:rPr>
                        <a:t>Focus</a:t>
                      </a:r>
                      <a:endParaRPr lang="en-GB" sz="1600" dirty="0">
                        <a:solidFill>
                          <a:srgbClr val="FFFF00"/>
                        </a:solidFill>
                        <a:effectLst/>
                        <a:highlight>
                          <a:srgbClr val="000000"/>
                        </a:highlight>
                        <a:latin typeface="Helvetica Neue" panose="02000503000000020004" pitchFamily="2" charset="0"/>
                      </a:endParaRPr>
                    </a:p>
                  </a:txBody>
                  <a:tcPr marL="43548" marR="43548" marT="8710" marB="8710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effectLst/>
                          <a:latin typeface="Helvetica Neue" panose="02000503000000020004" pitchFamily="2" charset="0"/>
                        </a:rPr>
                        <a:t>Balances Consistency, Availability, and Partition Tolerance.</a:t>
                      </a:r>
                    </a:p>
                  </a:txBody>
                  <a:tcPr marL="43548" marR="43548" marT="8710" marB="8710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600">
                          <a:effectLst/>
                          <a:latin typeface="Helvetica Neue" panose="02000503000000020004" pitchFamily="2" charset="0"/>
                        </a:rPr>
                        <a:t>Balances Performance, Availability, Consistency, Latency, and Complexity.</a:t>
                      </a:r>
                    </a:p>
                  </a:txBody>
                  <a:tcPr marL="43548" marR="43548" marT="8710" marB="8710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9387233"/>
                  </a:ext>
                </a:extLst>
              </a:tr>
              <a:tr h="1491799">
                <a:tc>
                  <a:txBody>
                    <a:bodyPr/>
                    <a:lstStyle/>
                    <a:p>
                      <a:r>
                        <a:rPr lang="en-GB" sz="1600" b="1">
                          <a:solidFill>
                            <a:srgbClr val="FFFF00"/>
                          </a:solidFill>
                          <a:effectLst/>
                          <a:highlight>
                            <a:srgbClr val="000000"/>
                          </a:highlight>
                          <a:latin typeface="Helvetica Neue" panose="02000503000000020004" pitchFamily="2" charset="0"/>
                        </a:rPr>
                        <a:t>Trade-offs</a:t>
                      </a:r>
                      <a:endParaRPr lang="en-GB" sz="1600">
                        <a:solidFill>
                          <a:srgbClr val="FFFF00"/>
                        </a:solidFill>
                        <a:effectLst/>
                        <a:highlight>
                          <a:srgbClr val="000000"/>
                        </a:highlight>
                        <a:latin typeface="Helvetica Neue" panose="02000503000000020004" pitchFamily="2" charset="0"/>
                      </a:endParaRPr>
                    </a:p>
                  </a:txBody>
                  <a:tcPr marL="43548" marR="43548" marT="8710" marB="8710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600">
                          <a:effectLst/>
                          <a:latin typeface="Helvetica Neue" panose="02000503000000020004" pitchFamily="2" charset="0"/>
                        </a:rPr>
                        <a:t>Must sacrifice one of Consistency, Availability, or Partition Tolerance in a distributed system.</a:t>
                      </a:r>
                    </a:p>
                  </a:txBody>
                  <a:tcPr marL="43548" marR="43548" marT="8710" marB="8710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600">
                          <a:effectLst/>
                          <a:latin typeface="Helvetica Neue" panose="02000503000000020004" pitchFamily="2" charset="0"/>
                        </a:rPr>
                        <a:t>Aims to balance all five aspects but recognizes that trade-offs will be necessary based on requirements.</a:t>
                      </a:r>
                    </a:p>
                  </a:txBody>
                  <a:tcPr marL="43548" marR="43548" marT="8710" marB="8710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155859"/>
                  </a:ext>
                </a:extLst>
              </a:tr>
              <a:tr h="1491799">
                <a:tc>
                  <a:txBody>
                    <a:bodyPr/>
                    <a:lstStyle/>
                    <a:p>
                      <a:r>
                        <a:rPr lang="en-GB" sz="1600" b="1">
                          <a:solidFill>
                            <a:srgbClr val="FFFF00"/>
                          </a:solidFill>
                          <a:effectLst/>
                          <a:highlight>
                            <a:srgbClr val="000000"/>
                          </a:highlight>
                          <a:latin typeface="Helvetica Neue" panose="02000503000000020004" pitchFamily="2" charset="0"/>
                        </a:rPr>
                        <a:t>Use Cases</a:t>
                      </a:r>
                      <a:endParaRPr lang="en-GB" sz="1600">
                        <a:solidFill>
                          <a:srgbClr val="FFFF00"/>
                        </a:solidFill>
                        <a:effectLst/>
                        <a:highlight>
                          <a:srgbClr val="000000"/>
                        </a:highlight>
                        <a:latin typeface="Helvetica Neue" panose="02000503000000020004" pitchFamily="2" charset="0"/>
                      </a:endParaRPr>
                    </a:p>
                  </a:txBody>
                  <a:tcPr marL="43548" marR="43548" marT="8710" marB="8710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600">
                          <a:effectLst/>
                          <a:latin typeface="Helvetica Neue" panose="02000503000000020004" pitchFamily="2" charset="0"/>
                        </a:rPr>
                        <a:t>Distributed databases, systems with network partitions, systems requiring high availability or consistency.</a:t>
                      </a:r>
                    </a:p>
                  </a:txBody>
                  <a:tcPr marL="43548" marR="43548" marT="8710" marB="8710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600">
                          <a:effectLst/>
                          <a:latin typeface="Helvetica Neue" panose="02000503000000020004" pitchFamily="2" charset="0"/>
                        </a:rPr>
                        <a:t>Real-time systems, applications requiring low latency, systems where performance and complexity are critical.</a:t>
                      </a:r>
                    </a:p>
                  </a:txBody>
                  <a:tcPr marL="43548" marR="43548" marT="8710" marB="8710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26559059"/>
                  </a:ext>
                </a:extLst>
              </a:tr>
              <a:tr h="1858384">
                <a:tc>
                  <a:txBody>
                    <a:bodyPr/>
                    <a:lstStyle/>
                    <a:p>
                      <a:r>
                        <a:rPr lang="en-GB" sz="1600" b="1" dirty="0">
                          <a:solidFill>
                            <a:srgbClr val="FFFF00"/>
                          </a:solidFill>
                          <a:effectLst/>
                          <a:highlight>
                            <a:srgbClr val="000000"/>
                          </a:highlight>
                          <a:latin typeface="Helvetica Neue" panose="02000503000000020004" pitchFamily="2" charset="0"/>
                        </a:rPr>
                        <a:t>Examples</a:t>
                      </a:r>
                      <a:endParaRPr lang="en-GB" sz="1600" dirty="0">
                        <a:solidFill>
                          <a:srgbClr val="FFFF00"/>
                        </a:solidFill>
                        <a:effectLst/>
                        <a:highlight>
                          <a:srgbClr val="000000"/>
                        </a:highlight>
                        <a:latin typeface="Helvetica Neue" panose="02000503000000020004" pitchFamily="2" charset="0"/>
                      </a:endParaRPr>
                    </a:p>
                  </a:txBody>
                  <a:tcPr marL="43548" marR="43548" marT="8710" marB="8710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600">
                          <a:effectLst/>
                          <a:latin typeface="Helvetica Neue" panose="02000503000000020004" pitchFamily="2" charset="0"/>
                        </a:rPr>
                        <a:t>- CP systems prioritize Consistency and Partition Tolerance &lt;br&gt; - AP systems prioritize Availability and Partition Tolerance</a:t>
                      </a:r>
                    </a:p>
                  </a:txBody>
                  <a:tcPr marL="43548" marR="43548" marT="8710" marB="8710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effectLst/>
                          <a:latin typeface="Helvetica Neue" panose="02000503000000020004" pitchFamily="2" charset="0"/>
                        </a:rPr>
                        <a:t>- High performance, low complexity systems like Redis &lt;</a:t>
                      </a:r>
                      <a:r>
                        <a:rPr lang="en-GB" sz="1600" dirty="0" err="1">
                          <a:effectLst/>
                          <a:latin typeface="Helvetica Neue" panose="02000503000000020004" pitchFamily="2" charset="0"/>
                        </a:rPr>
                        <a:t>br</a:t>
                      </a:r>
                      <a:r>
                        <a:rPr lang="en-GB" sz="1600" dirty="0">
                          <a:effectLst/>
                          <a:latin typeface="Helvetica Neue" panose="02000503000000020004" pitchFamily="2" charset="0"/>
                        </a:rPr>
                        <a:t>&gt; - High consistency, low latency systems like financial systems</a:t>
                      </a:r>
                    </a:p>
                  </a:txBody>
                  <a:tcPr marL="43548" marR="43548" marT="8710" marB="8710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5016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742985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F7E619-A00D-DD1F-9C4D-651F9722ADA5}"/>
              </a:ext>
            </a:extLst>
          </p:cNvPr>
          <p:cNvSpPr txBox="1"/>
          <p:nvPr/>
        </p:nvSpPr>
        <p:spPr>
          <a:xfrm>
            <a:off x="886691" y="26560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effectLst/>
                <a:latin typeface="Helvetica Neue" panose="02000503000000020004" pitchFamily="2" charset="0"/>
              </a:rPr>
              <a:t>CAP Theorem</a:t>
            </a:r>
            <a:endParaRPr lang="en-GB" dirty="0">
              <a:effectLst/>
              <a:latin typeface="Helvetica Neue" panose="02000503000000020004" pitchFamily="2" charset="0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D5C421E-166D-6265-F299-9F99B65A49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8097197"/>
              </p:ext>
            </p:extLst>
          </p:nvPr>
        </p:nvGraphicFramePr>
        <p:xfrm>
          <a:off x="96982" y="634940"/>
          <a:ext cx="11845635" cy="5957455"/>
        </p:xfrm>
        <a:graphic>
          <a:graphicData uri="http://schemas.openxmlformats.org/drawingml/2006/table">
            <a:tbl>
              <a:tblPr/>
              <a:tblGrid>
                <a:gridCol w="2660073">
                  <a:extLst>
                    <a:ext uri="{9D8B030D-6E8A-4147-A177-3AD203B41FA5}">
                      <a16:colId xmlns:a16="http://schemas.microsoft.com/office/drawing/2014/main" val="1974605469"/>
                    </a:ext>
                  </a:extLst>
                </a:gridCol>
                <a:gridCol w="5237017">
                  <a:extLst>
                    <a:ext uri="{9D8B030D-6E8A-4147-A177-3AD203B41FA5}">
                      <a16:colId xmlns:a16="http://schemas.microsoft.com/office/drawing/2014/main" val="449942406"/>
                    </a:ext>
                  </a:extLst>
                </a:gridCol>
                <a:gridCol w="3948545">
                  <a:extLst>
                    <a:ext uri="{9D8B030D-6E8A-4147-A177-3AD203B41FA5}">
                      <a16:colId xmlns:a16="http://schemas.microsoft.com/office/drawing/2014/main" val="2559024814"/>
                    </a:ext>
                  </a:extLst>
                </a:gridCol>
              </a:tblGrid>
              <a:tr h="633953">
                <a:tc>
                  <a:txBody>
                    <a:bodyPr/>
                    <a:lstStyle/>
                    <a:p>
                      <a:pPr algn="ctr"/>
                      <a:r>
                        <a:rPr lang="en-GB" sz="1600" b="1" dirty="0">
                          <a:solidFill>
                            <a:schemeClr val="accent4">
                              <a:lumMod val="75000"/>
                            </a:schemeClr>
                          </a:solidFill>
                          <a:effectLst/>
                          <a:latin typeface="Helvetica Neue" panose="02000503000000020004" pitchFamily="2" charset="0"/>
                        </a:rPr>
                        <a:t>Aspect</a:t>
                      </a:r>
                      <a:endParaRPr lang="en-GB" sz="1600" dirty="0">
                        <a:solidFill>
                          <a:schemeClr val="accent4">
                            <a:lumMod val="75000"/>
                          </a:schemeClr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25681" marR="25681" marT="5136" marB="5136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1">
                          <a:solidFill>
                            <a:schemeClr val="accent4">
                              <a:lumMod val="75000"/>
                            </a:schemeClr>
                          </a:solidFill>
                          <a:effectLst/>
                          <a:latin typeface="Helvetica Neue" panose="02000503000000020004" pitchFamily="2" charset="0"/>
                        </a:rPr>
                        <a:t>Description</a:t>
                      </a:r>
                      <a:endParaRPr lang="en-GB" sz="1600">
                        <a:solidFill>
                          <a:schemeClr val="accent4">
                            <a:lumMod val="75000"/>
                          </a:schemeClr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25681" marR="25681" marT="5136" marB="5136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1" dirty="0">
                          <a:solidFill>
                            <a:schemeClr val="accent4">
                              <a:lumMod val="75000"/>
                            </a:schemeClr>
                          </a:solidFill>
                          <a:effectLst/>
                          <a:latin typeface="Helvetica Neue" panose="02000503000000020004" pitchFamily="2" charset="0"/>
                        </a:rPr>
                        <a:t>Use Cases</a:t>
                      </a:r>
                      <a:endParaRPr lang="en-GB" sz="1600" dirty="0">
                        <a:solidFill>
                          <a:schemeClr val="accent4">
                            <a:lumMod val="75000"/>
                          </a:schemeClr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25681" marR="25681" marT="5136" marB="5136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6025762"/>
                  </a:ext>
                </a:extLst>
              </a:tr>
              <a:tr h="764118">
                <a:tc>
                  <a:txBody>
                    <a:bodyPr/>
                    <a:lstStyle/>
                    <a:p>
                      <a:r>
                        <a:rPr lang="en-GB" sz="1600" b="1">
                          <a:solidFill>
                            <a:srgbClr val="FFFF00"/>
                          </a:solidFill>
                          <a:effectLst/>
                          <a:latin typeface="Helvetica Neue" panose="02000503000000020004" pitchFamily="2" charset="0"/>
                        </a:rPr>
                        <a:t>Consistency</a:t>
                      </a:r>
                      <a:endParaRPr lang="en-GB" sz="1600">
                        <a:solidFill>
                          <a:srgbClr val="FFFF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25681" marR="25681" marT="5136" marB="5136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400">
                          <a:effectLst/>
                          <a:latin typeface="Helvetica Neue" panose="02000503000000020004" pitchFamily="2" charset="0"/>
                        </a:rPr>
                        <a:t>Ensures that all nodes see the same data at the same time. Any read operation will return the most recent write.</a:t>
                      </a:r>
                    </a:p>
                  </a:txBody>
                  <a:tcPr marL="25681" marR="25681" marT="5136" marB="5136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400">
                          <a:effectLst/>
                          <a:latin typeface="Helvetica Neue" panose="02000503000000020004" pitchFamily="2" charset="0"/>
                        </a:rPr>
                        <a:t>Financial transactions, banking systems, applications requiring up-to-date information</a:t>
                      </a:r>
                    </a:p>
                  </a:txBody>
                  <a:tcPr marL="25681" marR="25681" marT="5136" marB="5136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8434031"/>
                  </a:ext>
                </a:extLst>
              </a:tr>
              <a:tr h="764118">
                <a:tc>
                  <a:txBody>
                    <a:bodyPr/>
                    <a:lstStyle/>
                    <a:p>
                      <a:r>
                        <a:rPr lang="en-GB" sz="1600" b="1">
                          <a:solidFill>
                            <a:srgbClr val="FFFF00"/>
                          </a:solidFill>
                          <a:effectLst/>
                          <a:latin typeface="Helvetica Neue" panose="02000503000000020004" pitchFamily="2" charset="0"/>
                        </a:rPr>
                        <a:t>Availability</a:t>
                      </a:r>
                      <a:endParaRPr lang="en-GB" sz="1600">
                        <a:solidFill>
                          <a:srgbClr val="FFFF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25681" marR="25681" marT="5136" marB="5136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400">
                          <a:effectLst/>
                          <a:latin typeface="Helvetica Neue" panose="02000503000000020004" pitchFamily="2" charset="0"/>
                        </a:rPr>
                        <a:t>Ensures that every request receives a response, without guaranteeing that it contains the most recent write.</a:t>
                      </a:r>
                    </a:p>
                  </a:txBody>
                  <a:tcPr marL="25681" marR="25681" marT="5136" marB="5136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400">
                          <a:effectLst/>
                          <a:latin typeface="Helvetica Neue" panose="02000503000000020004" pitchFamily="2" charset="0"/>
                        </a:rPr>
                        <a:t>E-commerce websites, online gaming platforms, systems requiring high availability</a:t>
                      </a:r>
                    </a:p>
                  </a:txBody>
                  <a:tcPr marL="25681" marR="25681" marT="5136" marB="5136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3671464"/>
                  </a:ext>
                </a:extLst>
              </a:tr>
              <a:tr h="764118">
                <a:tc>
                  <a:txBody>
                    <a:bodyPr/>
                    <a:lstStyle/>
                    <a:p>
                      <a:r>
                        <a:rPr lang="en-GB" sz="1600" b="1">
                          <a:solidFill>
                            <a:srgbClr val="FFFF00"/>
                          </a:solidFill>
                          <a:effectLst/>
                          <a:latin typeface="Helvetica Neue" panose="02000503000000020004" pitchFamily="2" charset="0"/>
                        </a:rPr>
                        <a:t>Partition Tolerance</a:t>
                      </a:r>
                      <a:endParaRPr lang="en-GB" sz="1600">
                        <a:solidFill>
                          <a:srgbClr val="FFFF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25681" marR="25681" marT="5136" marB="5136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400">
                          <a:effectLst/>
                          <a:latin typeface="Helvetica Neue" panose="02000503000000020004" pitchFamily="2" charset="0"/>
                        </a:rPr>
                        <a:t>Ensures that the system continues to operate despite arbitrary partitioning due to network failures.</a:t>
                      </a:r>
                    </a:p>
                  </a:txBody>
                  <a:tcPr marL="25681" marR="25681" marT="5136" marB="5136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400">
                          <a:effectLst/>
                          <a:latin typeface="Helvetica Neue" panose="02000503000000020004" pitchFamily="2" charset="0"/>
                        </a:rPr>
                        <a:t>Distributed systems, microservices architectures, applications running on unreliable networks</a:t>
                      </a:r>
                    </a:p>
                  </a:txBody>
                  <a:tcPr marL="25681" marR="25681" marT="5136" marB="5136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8824801"/>
                  </a:ext>
                </a:extLst>
              </a:tr>
              <a:tr h="1139846">
                <a:tc>
                  <a:txBody>
                    <a:bodyPr/>
                    <a:lstStyle/>
                    <a:p>
                      <a:r>
                        <a:rPr lang="en-GB" sz="1600" b="1">
                          <a:solidFill>
                            <a:srgbClr val="FFFF00"/>
                          </a:solidFill>
                          <a:effectLst/>
                          <a:latin typeface="Helvetica Neue" panose="02000503000000020004" pitchFamily="2" charset="0"/>
                        </a:rPr>
                        <a:t>Description</a:t>
                      </a:r>
                      <a:endParaRPr lang="en-GB" sz="1600">
                        <a:solidFill>
                          <a:srgbClr val="FFFF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25681" marR="25681" marT="5136" marB="5136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400">
                          <a:effectLst/>
                          <a:latin typeface="Helvetica Neue" panose="02000503000000020004" pitchFamily="2" charset="0"/>
                        </a:rPr>
                        <a:t>The CAP theorem states that in a distributed data store, you can only achieve two out of the three guarantees: Consistency, Availability, and Partition Tolerance.</a:t>
                      </a:r>
                    </a:p>
                  </a:txBody>
                  <a:tcPr marL="25681" marR="25681" marT="5136" marB="5136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br>
                        <a:rPr lang="en-DE" sz="1400">
                          <a:effectLst/>
                          <a:latin typeface="Helvetica" pitchFamily="2" charset="0"/>
                        </a:rPr>
                      </a:br>
                      <a:endParaRPr lang="en-DE" sz="1400">
                        <a:effectLst/>
                        <a:latin typeface="Helvetica" pitchFamily="2" charset="0"/>
                      </a:endParaRPr>
                    </a:p>
                  </a:txBody>
                  <a:tcPr marL="25681" marR="25681" marT="5136" marB="5136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57632527"/>
                  </a:ext>
                </a:extLst>
              </a:tr>
              <a:tr h="1891302">
                <a:tc>
                  <a:txBody>
                    <a:bodyPr/>
                    <a:lstStyle/>
                    <a:p>
                      <a:r>
                        <a:rPr lang="en-GB" sz="1600" b="1" dirty="0">
                          <a:solidFill>
                            <a:srgbClr val="FFFF00"/>
                          </a:solidFill>
                          <a:effectLst/>
                          <a:latin typeface="Helvetica Neue" panose="02000503000000020004" pitchFamily="2" charset="0"/>
                        </a:rPr>
                        <a:t>Examples</a:t>
                      </a:r>
                      <a:endParaRPr lang="en-GB" sz="1600" dirty="0">
                        <a:solidFill>
                          <a:srgbClr val="FFFF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25681" marR="25681" marT="5136" marB="5136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effectLst/>
                          <a:latin typeface="Helvetica Neue" panose="02000503000000020004" pitchFamily="2" charset="0"/>
                        </a:rPr>
                        <a:t>- </a:t>
                      </a:r>
                      <a:r>
                        <a:rPr lang="en-GB" sz="1400" b="1" dirty="0">
                          <a:effectLst/>
                          <a:latin typeface="Helvetica Neue" panose="02000503000000020004" pitchFamily="2" charset="0"/>
                        </a:rPr>
                        <a:t>CP</a:t>
                      </a:r>
                      <a:r>
                        <a:rPr lang="en-GB" sz="1400" dirty="0">
                          <a:effectLst/>
                          <a:latin typeface="Helvetica Neue" panose="02000503000000020004" pitchFamily="2" charset="0"/>
                        </a:rPr>
                        <a:t>: Consistency and Partition Tolerance (e.g., HBase, MongoDB in default configuration) &lt;</a:t>
                      </a:r>
                      <a:r>
                        <a:rPr lang="en-GB" sz="1400" dirty="0" err="1">
                          <a:effectLst/>
                          <a:latin typeface="Helvetica Neue" panose="02000503000000020004" pitchFamily="2" charset="0"/>
                        </a:rPr>
                        <a:t>br</a:t>
                      </a:r>
                      <a:r>
                        <a:rPr lang="en-GB" sz="1400" dirty="0">
                          <a:effectLst/>
                          <a:latin typeface="Helvetica Neue" panose="02000503000000020004" pitchFamily="2" charset="0"/>
                        </a:rPr>
                        <a:t>&gt; - </a:t>
                      </a:r>
                      <a:r>
                        <a:rPr lang="en-GB" sz="1400" b="1" dirty="0">
                          <a:effectLst/>
                          <a:latin typeface="Helvetica Neue" panose="02000503000000020004" pitchFamily="2" charset="0"/>
                        </a:rPr>
                        <a:t>AP</a:t>
                      </a:r>
                      <a:r>
                        <a:rPr lang="en-GB" sz="1400" dirty="0">
                          <a:effectLst/>
                          <a:latin typeface="Helvetica Neue" panose="02000503000000020004" pitchFamily="2" charset="0"/>
                        </a:rPr>
                        <a:t>: Availability and Partition Tolerance (e.g., CouchDB, DynamoDB) &lt;</a:t>
                      </a:r>
                      <a:r>
                        <a:rPr lang="en-GB" sz="1400" dirty="0" err="1">
                          <a:effectLst/>
                          <a:latin typeface="Helvetica Neue" panose="02000503000000020004" pitchFamily="2" charset="0"/>
                        </a:rPr>
                        <a:t>br</a:t>
                      </a:r>
                      <a:r>
                        <a:rPr lang="en-GB" sz="1400" dirty="0">
                          <a:effectLst/>
                          <a:latin typeface="Helvetica Neue" panose="02000503000000020004" pitchFamily="2" charset="0"/>
                        </a:rPr>
                        <a:t>&gt; - </a:t>
                      </a:r>
                      <a:r>
                        <a:rPr lang="en-GB" sz="1400" b="1" dirty="0">
                          <a:effectLst/>
                          <a:latin typeface="Helvetica Neue" panose="02000503000000020004" pitchFamily="2" charset="0"/>
                        </a:rPr>
                        <a:t>CA</a:t>
                      </a:r>
                      <a:r>
                        <a:rPr lang="en-GB" sz="1400" dirty="0">
                          <a:effectLst/>
                          <a:latin typeface="Helvetica Neue" panose="02000503000000020004" pitchFamily="2" charset="0"/>
                        </a:rPr>
                        <a:t>: Consistency and Availability (impossible to achieve in distributed systems)</a:t>
                      </a:r>
                    </a:p>
                  </a:txBody>
                  <a:tcPr marL="25681" marR="25681" marT="5136" marB="5136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br>
                        <a:rPr lang="en-DE" sz="1400" dirty="0">
                          <a:effectLst/>
                          <a:latin typeface="Helvetica Neue" panose="02000503000000020004" pitchFamily="2" charset="0"/>
                        </a:rPr>
                      </a:br>
                      <a:endParaRPr lang="en-DE" sz="1400" dirty="0"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25681" marR="25681" marT="5136" marB="5136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8170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3011329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F12B678-D1CB-1369-E1CF-FA892D273364}"/>
              </a:ext>
            </a:extLst>
          </p:cNvPr>
          <p:cNvSpPr txBox="1"/>
          <p:nvPr/>
        </p:nvSpPr>
        <p:spPr>
          <a:xfrm rot="19951249">
            <a:off x="-374073" y="-40178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/>
              <a:t>PACLC Theory</a:t>
            </a:r>
            <a:endParaRPr lang="en-DE" b="1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73668DC-0FD8-59A9-5F3E-1A24E1844A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4759338"/>
              </p:ext>
            </p:extLst>
          </p:nvPr>
        </p:nvGraphicFramePr>
        <p:xfrm>
          <a:off x="1524001" y="-100453"/>
          <a:ext cx="10515600" cy="7280580"/>
        </p:xfrm>
        <a:graphic>
          <a:graphicData uri="http://schemas.openxmlformats.org/drawingml/2006/table">
            <a:tbl>
              <a:tblPr/>
              <a:tblGrid>
                <a:gridCol w="1842654">
                  <a:extLst>
                    <a:ext uri="{9D8B030D-6E8A-4147-A177-3AD203B41FA5}">
                      <a16:colId xmlns:a16="http://schemas.microsoft.com/office/drawing/2014/main" val="2465968718"/>
                    </a:ext>
                  </a:extLst>
                </a:gridCol>
                <a:gridCol w="5929746">
                  <a:extLst>
                    <a:ext uri="{9D8B030D-6E8A-4147-A177-3AD203B41FA5}">
                      <a16:colId xmlns:a16="http://schemas.microsoft.com/office/drawing/2014/main" val="3690656378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3389433822"/>
                    </a:ext>
                  </a:extLst>
                </a:gridCol>
              </a:tblGrid>
              <a:tr h="576523">
                <a:tc>
                  <a:txBody>
                    <a:bodyPr/>
                    <a:lstStyle/>
                    <a:p>
                      <a:r>
                        <a:rPr lang="en-GB" sz="1600" b="1" dirty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Aspect</a:t>
                      </a:r>
                      <a:endParaRPr lang="en-GB" sz="1600" dirty="0">
                        <a:solidFill>
                          <a:schemeClr val="accent4">
                            <a:lumMod val="75000"/>
                          </a:schemeClr>
                        </a:solidFill>
                      </a:endParaRPr>
                    </a:p>
                  </a:txBody>
                  <a:tcPr marL="41840" marR="41840" marT="20920" marB="2092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b="1" dirty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Description</a:t>
                      </a:r>
                      <a:endParaRPr lang="en-GB" sz="1600" dirty="0">
                        <a:solidFill>
                          <a:schemeClr val="accent4">
                            <a:lumMod val="75000"/>
                          </a:schemeClr>
                        </a:solidFill>
                      </a:endParaRPr>
                    </a:p>
                  </a:txBody>
                  <a:tcPr marL="41840" marR="41840" marT="20920" marB="2092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b="1" dirty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Use Cases</a:t>
                      </a:r>
                      <a:endParaRPr lang="en-GB" sz="1600" dirty="0">
                        <a:solidFill>
                          <a:schemeClr val="accent4">
                            <a:lumMod val="75000"/>
                          </a:schemeClr>
                        </a:solidFill>
                      </a:endParaRPr>
                    </a:p>
                  </a:txBody>
                  <a:tcPr marL="41840" marR="41840" marT="20920" marB="2092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2892999"/>
                  </a:ext>
                </a:extLst>
              </a:tr>
              <a:tr h="527800">
                <a:tc>
                  <a:txBody>
                    <a:bodyPr/>
                    <a:lstStyle/>
                    <a:p>
                      <a:r>
                        <a:rPr lang="en-GB" sz="1600" b="1">
                          <a:solidFill>
                            <a:srgbClr val="FFFF00"/>
                          </a:solidFill>
                        </a:rPr>
                        <a:t>Performance</a:t>
                      </a:r>
                      <a:endParaRPr lang="en-GB" sz="1600">
                        <a:solidFill>
                          <a:srgbClr val="FFFF00"/>
                        </a:solidFill>
                      </a:endParaRPr>
                    </a:p>
                  </a:txBody>
                  <a:tcPr marL="41840" marR="41840" marT="20920" marB="2092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400"/>
                        <a:t>Ensures that the system performs efficiently under normal and peak loads.</a:t>
                      </a:r>
                    </a:p>
                  </a:txBody>
                  <a:tcPr marL="41840" marR="41840" marT="20920" marB="2092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400"/>
                        <a:t>Real-time analytics, high-frequency trading, applications requiring low latency</a:t>
                      </a:r>
                    </a:p>
                  </a:txBody>
                  <a:tcPr marL="41840" marR="41840" marT="20920" marB="2092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4964909"/>
                  </a:ext>
                </a:extLst>
              </a:tr>
              <a:tr h="604738">
                <a:tc>
                  <a:txBody>
                    <a:bodyPr/>
                    <a:lstStyle/>
                    <a:p>
                      <a:r>
                        <a:rPr lang="en-GB" sz="1600" b="1">
                          <a:solidFill>
                            <a:srgbClr val="FFFF00"/>
                          </a:solidFill>
                        </a:rPr>
                        <a:t>Availability</a:t>
                      </a:r>
                      <a:endParaRPr lang="en-GB" sz="1600">
                        <a:solidFill>
                          <a:srgbClr val="FFFF00"/>
                        </a:solidFill>
                      </a:endParaRPr>
                    </a:p>
                  </a:txBody>
                  <a:tcPr marL="41840" marR="41840" marT="20920" marB="2092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400"/>
                        <a:t>Ensures that the system is available to serve requests without downtime.</a:t>
                      </a:r>
                    </a:p>
                  </a:txBody>
                  <a:tcPr marL="41840" marR="41840" marT="20920" marB="2092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400"/>
                        <a:t>E-commerce websites, online services, systems requiring high uptime</a:t>
                      </a:r>
                    </a:p>
                  </a:txBody>
                  <a:tcPr marL="41840" marR="41840" marT="20920" marB="2092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5184365"/>
                  </a:ext>
                </a:extLst>
              </a:tr>
              <a:tr h="786158">
                <a:tc>
                  <a:txBody>
                    <a:bodyPr/>
                    <a:lstStyle/>
                    <a:p>
                      <a:r>
                        <a:rPr lang="en-GB" sz="1600" b="1" dirty="0">
                          <a:solidFill>
                            <a:srgbClr val="FFFF00"/>
                          </a:solidFill>
                        </a:rPr>
                        <a:t>Consistency</a:t>
                      </a:r>
                      <a:endParaRPr lang="en-GB" sz="1600" dirty="0">
                        <a:solidFill>
                          <a:srgbClr val="FFFF00"/>
                        </a:solidFill>
                      </a:endParaRPr>
                    </a:p>
                  </a:txBody>
                  <a:tcPr marL="41840" marR="41840" marT="20920" marB="2092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400"/>
                        <a:t>Ensures that data remains consistent across the system, especially in distributed environments.</a:t>
                      </a:r>
                    </a:p>
                  </a:txBody>
                  <a:tcPr marL="41840" marR="41840" marT="20920" marB="2092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400"/>
                        <a:t>Financial systems, inventory management, applications requiring accurate data</a:t>
                      </a:r>
                    </a:p>
                  </a:txBody>
                  <a:tcPr marL="41840" marR="41840" marT="20920" marB="2092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59347580"/>
                  </a:ext>
                </a:extLst>
              </a:tr>
              <a:tr h="556205">
                <a:tc>
                  <a:txBody>
                    <a:bodyPr/>
                    <a:lstStyle/>
                    <a:p>
                      <a:r>
                        <a:rPr lang="en-GB" sz="1600" b="1">
                          <a:solidFill>
                            <a:srgbClr val="FFFF00"/>
                          </a:solidFill>
                        </a:rPr>
                        <a:t>Latency</a:t>
                      </a:r>
                      <a:endParaRPr lang="en-GB" sz="1600">
                        <a:solidFill>
                          <a:srgbClr val="FFFF00"/>
                        </a:solidFill>
                      </a:endParaRPr>
                    </a:p>
                  </a:txBody>
                  <a:tcPr marL="41840" marR="41840" marT="20920" marB="2092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400"/>
                        <a:t>Ensures low response times for read and write operations.</a:t>
                      </a:r>
                    </a:p>
                  </a:txBody>
                  <a:tcPr marL="41840" marR="41840" marT="20920" marB="2092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400"/>
                        <a:t>Real-time systems, gaming platforms, applications requiring quick response times</a:t>
                      </a:r>
                    </a:p>
                  </a:txBody>
                  <a:tcPr marL="41840" marR="41840" marT="20920" marB="2092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1172986"/>
                  </a:ext>
                </a:extLst>
              </a:tr>
              <a:tr h="985888">
                <a:tc>
                  <a:txBody>
                    <a:bodyPr/>
                    <a:lstStyle/>
                    <a:p>
                      <a:r>
                        <a:rPr lang="en-GB" sz="1600" b="1" dirty="0">
                          <a:solidFill>
                            <a:srgbClr val="FFFF00"/>
                          </a:solidFill>
                        </a:rPr>
                        <a:t>Complexity</a:t>
                      </a:r>
                      <a:endParaRPr lang="en-GB" sz="1600" dirty="0">
                        <a:solidFill>
                          <a:srgbClr val="FFFF00"/>
                        </a:solidFill>
                      </a:endParaRPr>
                    </a:p>
                  </a:txBody>
                  <a:tcPr marL="41840" marR="41840" marT="20920" marB="2092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400"/>
                        <a:t>Refers to the complexity of implementing and maintaining the system, including considerations of architecture, scalability, and fault tolerance.</a:t>
                      </a:r>
                    </a:p>
                  </a:txBody>
                  <a:tcPr marL="41840" marR="41840" marT="20920" marB="2092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400"/>
                        <a:t>Large-scale distributed systems, microservices architectures, applications requiring complex coordination</a:t>
                      </a:r>
                    </a:p>
                  </a:txBody>
                  <a:tcPr marL="41840" marR="41840" marT="20920" marB="2092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6341204"/>
                  </a:ext>
                </a:extLst>
              </a:tr>
              <a:tr h="959684">
                <a:tc>
                  <a:txBody>
                    <a:bodyPr/>
                    <a:lstStyle/>
                    <a:p>
                      <a:r>
                        <a:rPr lang="en-GB" sz="1600" b="1" dirty="0">
                          <a:solidFill>
                            <a:srgbClr val="FFFF00"/>
                          </a:solidFill>
                        </a:rPr>
                        <a:t>Description</a:t>
                      </a:r>
                      <a:endParaRPr lang="en-GB" sz="1600" dirty="0">
                        <a:solidFill>
                          <a:srgbClr val="FFFF00"/>
                        </a:solidFill>
                      </a:endParaRPr>
                    </a:p>
                  </a:txBody>
                  <a:tcPr marL="41840" marR="41840" marT="20920" marB="2092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400"/>
                        <a:t>The PACLC theory addresses five dimensions: Performance, Availability, Consistency, Latency, and Complexity, aiming to balance these aspects in system design.</a:t>
                      </a:r>
                    </a:p>
                  </a:txBody>
                  <a:tcPr marL="41840" marR="41840" marT="20920" marB="2092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400"/>
                    </a:p>
                  </a:txBody>
                  <a:tcPr marL="41840" marR="41840" marT="20920" marB="2092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6470774"/>
                  </a:ext>
                </a:extLst>
              </a:tr>
              <a:tr h="1590455">
                <a:tc>
                  <a:txBody>
                    <a:bodyPr/>
                    <a:lstStyle/>
                    <a:p>
                      <a:r>
                        <a:rPr lang="en-GB" sz="1600" b="1" dirty="0">
                          <a:solidFill>
                            <a:srgbClr val="FFFF00"/>
                          </a:solidFill>
                        </a:rPr>
                        <a:t>Examples</a:t>
                      </a:r>
                      <a:endParaRPr lang="en-GB" sz="1600" dirty="0">
                        <a:solidFill>
                          <a:srgbClr val="FFFF00"/>
                        </a:solidFill>
                      </a:endParaRPr>
                    </a:p>
                  </a:txBody>
                  <a:tcPr marL="41840" marR="41840" marT="20920" marB="2092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- </a:t>
                      </a:r>
                      <a:r>
                        <a:rPr lang="en-GB" sz="1400" b="1" dirty="0"/>
                        <a:t>High Performance, Low Complexity</a:t>
                      </a:r>
                      <a:r>
                        <a:rPr lang="en-GB" sz="1400" dirty="0"/>
                        <a:t>: In-memory databases like Redis &lt;</a:t>
                      </a:r>
                      <a:r>
                        <a:rPr lang="en-GB" sz="1400" dirty="0" err="1"/>
                        <a:t>br</a:t>
                      </a:r>
                      <a:r>
                        <a:rPr lang="en-GB" sz="1400" dirty="0"/>
                        <a:t>&gt; - </a:t>
                      </a:r>
                      <a:r>
                        <a:rPr lang="en-GB" sz="1400" b="1" dirty="0"/>
                        <a:t>High Consistency, Low Latency</a:t>
                      </a:r>
                      <a:r>
                        <a:rPr lang="en-GB" sz="1400" dirty="0"/>
                        <a:t>: Financial transaction systems &lt;</a:t>
                      </a:r>
                      <a:r>
                        <a:rPr lang="en-GB" sz="1400" dirty="0" err="1"/>
                        <a:t>br</a:t>
                      </a:r>
                      <a:r>
                        <a:rPr lang="en-GB" sz="1400" dirty="0"/>
                        <a:t>&gt; - </a:t>
                      </a:r>
                      <a:r>
                        <a:rPr lang="en-GB" sz="1400" b="1" dirty="0"/>
                        <a:t>High Availability, Manageable Complexity</a:t>
                      </a:r>
                      <a:r>
                        <a:rPr lang="en-GB" sz="1400" dirty="0"/>
                        <a:t>: Cloud-based services like AWS or Azure</a:t>
                      </a:r>
                    </a:p>
                  </a:txBody>
                  <a:tcPr marL="41840" marR="41840" marT="20920" marB="2092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400" dirty="0"/>
                    </a:p>
                  </a:txBody>
                  <a:tcPr marL="41840" marR="41840" marT="20920" marB="2092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82616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2793594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1A899E8-C32E-6656-CB87-EB58FBB4682D}"/>
              </a:ext>
            </a:extLst>
          </p:cNvPr>
          <p:cNvSpPr txBox="1"/>
          <p:nvPr/>
        </p:nvSpPr>
        <p:spPr>
          <a:xfrm>
            <a:off x="3141304" y="2120347"/>
            <a:ext cx="49027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DE" altLang="en-DE" sz="3600" b="1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</a:rPr>
              <a:t>Messaging Queue</a:t>
            </a:r>
          </a:p>
          <a:p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590983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repeatCount="5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7F50E3-B8C8-A667-B825-9FB97D1DA0E7}"/>
              </a:ext>
            </a:extLst>
          </p:cNvPr>
          <p:cNvSpPr txBox="1"/>
          <p:nvPr/>
        </p:nvSpPr>
        <p:spPr>
          <a:xfrm>
            <a:off x="332509" y="623455"/>
            <a:ext cx="10861964" cy="35086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b="1" dirty="0">
                <a:solidFill>
                  <a:srgbClr val="FFFF00"/>
                </a:solidFill>
              </a:rPr>
              <a:t>2. Why Do We Need System Design?</a:t>
            </a:r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GB" sz="2000" b="1" dirty="0">
                <a:solidFill>
                  <a:srgbClr val="92D050"/>
                </a:solidFill>
              </a:rPr>
              <a:t>Scalability</a:t>
            </a:r>
            <a:r>
              <a:rPr lang="en-GB" sz="2000" dirty="0">
                <a:solidFill>
                  <a:srgbClr val="92D050"/>
                </a:solidFill>
              </a:rPr>
              <a:t>: </a:t>
            </a:r>
            <a:r>
              <a:rPr lang="en-GB" sz="2000" dirty="0"/>
              <a:t>To handle growing amounts of work or an increase in users.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sz="2000" dirty="0"/>
          </a:p>
          <a:p>
            <a:pPr>
              <a:buFont typeface="Arial" panose="020B0604020202020204" pitchFamily="34" charset="0"/>
              <a:buChar char="•"/>
            </a:pPr>
            <a:r>
              <a:rPr lang="en-GB" sz="2000" b="1" dirty="0">
                <a:solidFill>
                  <a:srgbClr val="92D050"/>
                </a:solidFill>
              </a:rPr>
              <a:t>Reliability</a:t>
            </a:r>
            <a:r>
              <a:rPr lang="en-GB" sz="2000" dirty="0">
                <a:solidFill>
                  <a:srgbClr val="92D050"/>
                </a:solidFill>
              </a:rPr>
              <a:t>: </a:t>
            </a:r>
            <a:r>
              <a:rPr lang="en-GB" sz="2000" dirty="0"/>
              <a:t>To ensure the system is consistently operational and fault-tolerant.</a:t>
            </a:r>
          </a:p>
          <a:p>
            <a:pPr>
              <a:buFont typeface="Arial" panose="020B0604020202020204" pitchFamily="34" charset="0"/>
              <a:buChar char="•"/>
            </a:pPr>
            <a:endParaRPr lang="en-GB" sz="2000" dirty="0"/>
          </a:p>
          <a:p>
            <a:pPr>
              <a:buFont typeface="Arial" panose="020B0604020202020204" pitchFamily="34" charset="0"/>
              <a:buChar char="•"/>
            </a:pPr>
            <a:r>
              <a:rPr lang="en-GB" sz="2000" b="1" dirty="0">
                <a:solidFill>
                  <a:srgbClr val="92D050"/>
                </a:solidFill>
              </a:rPr>
              <a:t>Maintainability</a:t>
            </a:r>
            <a:r>
              <a:rPr lang="en-GB" sz="2000" dirty="0">
                <a:solidFill>
                  <a:srgbClr val="92D050"/>
                </a:solidFill>
              </a:rPr>
              <a:t>: </a:t>
            </a:r>
            <a:r>
              <a:rPr lang="en-GB" sz="2000" dirty="0"/>
              <a:t>To facilitate easy updates and maintenance</a:t>
            </a:r>
            <a:r>
              <a:rPr lang="en-GB" sz="2000" dirty="0">
                <a:solidFill>
                  <a:srgbClr val="92D050"/>
                </a:solidFill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en-GB" sz="2000" dirty="0">
              <a:solidFill>
                <a:srgbClr val="92D050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GB" sz="2000" b="1" dirty="0">
                <a:solidFill>
                  <a:srgbClr val="92D050"/>
                </a:solidFill>
              </a:rPr>
              <a:t>Performance</a:t>
            </a:r>
            <a:r>
              <a:rPr lang="en-GB" sz="2000" dirty="0">
                <a:solidFill>
                  <a:srgbClr val="92D050"/>
                </a:solidFill>
              </a:rPr>
              <a:t>: </a:t>
            </a:r>
            <a:r>
              <a:rPr lang="en-GB" sz="2000" dirty="0"/>
              <a:t>To ensure the system performs efficiently under various conditions</a:t>
            </a:r>
            <a:r>
              <a:rPr lang="en-GB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4788088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B4AD15AF-74A4-B6AC-7EE8-DBF7032602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0305776"/>
              </p:ext>
            </p:extLst>
          </p:nvPr>
        </p:nvGraphicFramePr>
        <p:xfrm>
          <a:off x="251791" y="1020418"/>
          <a:ext cx="11343860" cy="5683454"/>
        </p:xfrm>
        <a:graphic>
          <a:graphicData uri="http://schemas.openxmlformats.org/drawingml/2006/table">
            <a:tbl>
              <a:tblPr/>
              <a:tblGrid>
                <a:gridCol w="1427630">
                  <a:extLst>
                    <a:ext uri="{9D8B030D-6E8A-4147-A177-3AD203B41FA5}">
                      <a16:colId xmlns:a16="http://schemas.microsoft.com/office/drawing/2014/main" val="2302579853"/>
                    </a:ext>
                  </a:extLst>
                </a:gridCol>
                <a:gridCol w="4244300">
                  <a:extLst>
                    <a:ext uri="{9D8B030D-6E8A-4147-A177-3AD203B41FA5}">
                      <a16:colId xmlns:a16="http://schemas.microsoft.com/office/drawing/2014/main" val="3066509487"/>
                    </a:ext>
                  </a:extLst>
                </a:gridCol>
                <a:gridCol w="2835965">
                  <a:extLst>
                    <a:ext uri="{9D8B030D-6E8A-4147-A177-3AD203B41FA5}">
                      <a16:colId xmlns:a16="http://schemas.microsoft.com/office/drawing/2014/main" val="2666449407"/>
                    </a:ext>
                  </a:extLst>
                </a:gridCol>
                <a:gridCol w="2835965">
                  <a:extLst>
                    <a:ext uri="{9D8B030D-6E8A-4147-A177-3AD203B41FA5}">
                      <a16:colId xmlns:a16="http://schemas.microsoft.com/office/drawing/2014/main" val="2460925180"/>
                    </a:ext>
                  </a:extLst>
                </a:gridCol>
              </a:tblGrid>
              <a:tr h="1111552">
                <a:tc>
                  <a:txBody>
                    <a:bodyPr/>
                    <a:lstStyle/>
                    <a:p>
                      <a:r>
                        <a:rPr lang="en-GB" sz="2400" b="1">
                          <a:solidFill>
                            <a:srgbClr val="FFC000"/>
                          </a:solidFill>
                        </a:rPr>
                        <a:t>Aspect</a:t>
                      </a:r>
                      <a:endParaRPr lang="en-GB" sz="2400">
                        <a:solidFill>
                          <a:srgbClr val="FFC000"/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b="1" dirty="0">
                          <a:solidFill>
                            <a:srgbClr val="FFC000"/>
                          </a:solidFill>
                        </a:rPr>
                        <a:t>Description</a:t>
                      </a:r>
                      <a:endParaRPr lang="en-GB" sz="2400" dirty="0">
                        <a:solidFill>
                          <a:srgbClr val="FFC000"/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b="1">
                          <a:solidFill>
                            <a:srgbClr val="FFC000"/>
                          </a:solidFill>
                        </a:rPr>
                        <a:t>Use Cases</a:t>
                      </a:r>
                      <a:endParaRPr lang="en-GB" sz="2400">
                        <a:solidFill>
                          <a:srgbClr val="FFC000"/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b="1" dirty="0">
                          <a:solidFill>
                            <a:srgbClr val="FFC000"/>
                          </a:solidFill>
                        </a:rPr>
                        <a:t>Examples</a:t>
                      </a:r>
                      <a:endParaRPr lang="en-GB" sz="2400" dirty="0">
                        <a:solidFill>
                          <a:srgbClr val="FFC000"/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5642809"/>
                  </a:ext>
                </a:extLst>
              </a:tr>
              <a:tr h="4571902"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rgbClr val="92D050"/>
                          </a:solidFill>
                        </a:rPr>
                        <a:t>Messaging Queue</a:t>
                      </a:r>
                      <a:endParaRPr lang="en-GB" dirty="0">
                        <a:solidFill>
                          <a:srgbClr val="92D050"/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A messaging queue is a form of asynchronous service-to-service communication used in serverless and microservices architectures. Messages are stored in a queue &amp; processed by consumers independently.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/>
                        <a:t>Decoupling components, ensuring reliable communication, handling asynchronous tasks.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rgbClr val="00B0F0"/>
                          </a:solidFill>
                        </a:rPr>
                        <a:t>RabbitMQ, Apache Kafka, Amazon SQS, Microsoft Azure Queue Storage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37342607"/>
                  </a:ext>
                </a:extLst>
              </a:tr>
            </a:tbl>
          </a:graphicData>
        </a:graphic>
      </p:graphicFrame>
      <p:sp>
        <p:nvSpPr>
          <p:cNvPr id="3" name="Rectangle 1">
            <a:extLst>
              <a:ext uri="{FF2B5EF4-FFF2-40B4-BE49-F238E27FC236}">
                <a16:creationId xmlns:a16="http://schemas.microsoft.com/office/drawing/2014/main" id="{7C1EA63D-3F11-9FCE-78E5-CDA8DDE8F9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0733" y="154129"/>
            <a:ext cx="4023540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altLang="en-DE" sz="2400" b="1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</a:rPr>
              <a:t>Messaging Queue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altLang="en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347211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>
            <a:extLst>
              <a:ext uri="{FF2B5EF4-FFF2-40B4-BE49-F238E27FC236}">
                <a16:creationId xmlns:a16="http://schemas.microsoft.com/office/drawing/2014/main" id="{52D03E7D-A9EC-30B9-D992-7E33AAE36D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59892" y="-27098"/>
            <a:ext cx="4133504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altLang="en-DE" sz="2400" b="1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</a:rPr>
              <a:t>Frontend Web Architecture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altLang="en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EC34EC1-CE9F-18C7-EE12-D846B978C0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1995297"/>
              </p:ext>
            </p:extLst>
          </p:nvPr>
        </p:nvGraphicFramePr>
        <p:xfrm>
          <a:off x="92765" y="556591"/>
          <a:ext cx="11807686" cy="5751442"/>
        </p:xfrm>
        <a:graphic>
          <a:graphicData uri="http://schemas.openxmlformats.org/drawingml/2006/table">
            <a:tbl>
              <a:tblPr/>
              <a:tblGrid>
                <a:gridCol w="2931749">
                  <a:extLst>
                    <a:ext uri="{9D8B030D-6E8A-4147-A177-3AD203B41FA5}">
                      <a16:colId xmlns:a16="http://schemas.microsoft.com/office/drawing/2014/main" val="3933722464"/>
                    </a:ext>
                  </a:extLst>
                </a:gridCol>
                <a:gridCol w="5126576">
                  <a:extLst>
                    <a:ext uri="{9D8B030D-6E8A-4147-A177-3AD203B41FA5}">
                      <a16:colId xmlns:a16="http://schemas.microsoft.com/office/drawing/2014/main" val="2444395388"/>
                    </a:ext>
                  </a:extLst>
                </a:gridCol>
                <a:gridCol w="3749361">
                  <a:extLst>
                    <a:ext uri="{9D8B030D-6E8A-4147-A177-3AD203B41FA5}">
                      <a16:colId xmlns:a16="http://schemas.microsoft.com/office/drawing/2014/main" val="3397066349"/>
                    </a:ext>
                  </a:extLst>
                </a:gridCol>
              </a:tblGrid>
              <a:tr h="419791">
                <a:tc>
                  <a:txBody>
                    <a:bodyPr/>
                    <a:lstStyle/>
                    <a:p>
                      <a:r>
                        <a:rPr lang="en-GB" sz="1800">
                          <a:solidFill>
                            <a:srgbClr val="FFC000"/>
                          </a:solidFill>
                        </a:rPr>
                        <a:t>Architecture Type</a:t>
                      </a:r>
                    </a:p>
                  </a:txBody>
                  <a:tcPr marL="48356" marR="48356" marT="24178" marB="2417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>
                          <a:solidFill>
                            <a:srgbClr val="FFC000"/>
                          </a:solidFill>
                        </a:rPr>
                        <a:t>Use Cases</a:t>
                      </a:r>
                    </a:p>
                  </a:txBody>
                  <a:tcPr marL="48356" marR="48356" marT="24178" marB="2417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>
                          <a:solidFill>
                            <a:srgbClr val="FFC000"/>
                          </a:solidFill>
                        </a:rPr>
                        <a:t>Key Technologies</a:t>
                      </a:r>
                    </a:p>
                  </a:txBody>
                  <a:tcPr marL="48356" marR="48356" marT="24178" marB="2417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4846838"/>
                  </a:ext>
                </a:extLst>
              </a:tr>
              <a:tr h="1259953">
                <a:tc>
                  <a:txBody>
                    <a:bodyPr/>
                    <a:lstStyle/>
                    <a:p>
                      <a:r>
                        <a:rPr lang="en-GB" sz="2000" b="1">
                          <a:solidFill>
                            <a:srgbClr val="92D050"/>
                          </a:solidFill>
                        </a:rPr>
                        <a:t>Single-Page Application (SPA)</a:t>
                      </a:r>
                      <a:endParaRPr lang="en-GB" sz="2000">
                        <a:solidFill>
                          <a:srgbClr val="92D050"/>
                        </a:solidFill>
                      </a:endParaRPr>
                    </a:p>
                  </a:txBody>
                  <a:tcPr marL="48356" marR="48356" marT="24178" marB="2417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600"/>
                        <a:t>Highly interactive applications, dashboards, real-time data applications, social media platforms</a:t>
                      </a:r>
                    </a:p>
                  </a:txBody>
                  <a:tcPr marL="48356" marR="48356" marT="24178" marB="2417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600"/>
                        <a:t>React, Angular, Vue.js, Svelte</a:t>
                      </a:r>
                    </a:p>
                  </a:txBody>
                  <a:tcPr marL="48356" marR="48356" marT="24178" marB="2417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5129271"/>
                  </a:ext>
                </a:extLst>
              </a:tr>
              <a:tr h="1259953">
                <a:tc>
                  <a:txBody>
                    <a:bodyPr/>
                    <a:lstStyle/>
                    <a:p>
                      <a:r>
                        <a:rPr lang="en-GB" sz="2000" b="1">
                          <a:solidFill>
                            <a:srgbClr val="92D050"/>
                          </a:solidFill>
                        </a:rPr>
                        <a:t>Multi-Page Application (MPA)</a:t>
                      </a:r>
                      <a:endParaRPr lang="en-GB" sz="2000">
                        <a:solidFill>
                          <a:srgbClr val="92D050"/>
                        </a:solidFill>
                      </a:endParaRPr>
                    </a:p>
                  </a:txBody>
                  <a:tcPr marL="48356" marR="48356" marT="24178" marB="2417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Content-heavy websites like blogs, news sites, e-commerce platforms</a:t>
                      </a:r>
                    </a:p>
                  </a:txBody>
                  <a:tcPr marL="48356" marR="48356" marT="24178" marB="2417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600"/>
                        <a:t>Traditional HTML, CSS, JavaScript, jQuery, server-side technologies (e.g., PHP, Ruby on Rails)</a:t>
                      </a:r>
                    </a:p>
                  </a:txBody>
                  <a:tcPr marL="48356" marR="48356" marT="24178" marB="2417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7695887"/>
                  </a:ext>
                </a:extLst>
              </a:tr>
              <a:tr h="1259953">
                <a:tc>
                  <a:txBody>
                    <a:bodyPr/>
                    <a:lstStyle/>
                    <a:p>
                      <a:r>
                        <a:rPr lang="en-GB" sz="2000" b="1">
                          <a:solidFill>
                            <a:srgbClr val="92D050"/>
                          </a:solidFill>
                        </a:rPr>
                        <a:t>Progressive Web Application (PWA)</a:t>
                      </a:r>
                      <a:endParaRPr lang="en-GB" sz="2000">
                        <a:solidFill>
                          <a:srgbClr val="92D050"/>
                        </a:solidFill>
                      </a:endParaRPr>
                    </a:p>
                  </a:txBody>
                  <a:tcPr marL="48356" marR="48356" marT="24178" marB="2417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600"/>
                        <a:t>Applications needing offline functionality, enhanced performance, or a native app-like experience</a:t>
                      </a:r>
                    </a:p>
                  </a:txBody>
                  <a:tcPr marL="48356" marR="48356" marT="24178" marB="2417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600"/>
                        <a:t>Service Workers, Web App Manifests, React, Angular, Vue.js</a:t>
                      </a:r>
                    </a:p>
                  </a:txBody>
                  <a:tcPr marL="48356" marR="48356" marT="24178" marB="2417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5385994"/>
                  </a:ext>
                </a:extLst>
              </a:tr>
              <a:tr h="1551792">
                <a:tc>
                  <a:txBody>
                    <a:bodyPr/>
                    <a:lstStyle/>
                    <a:p>
                      <a:r>
                        <a:rPr lang="en-GB" sz="2000" b="1" dirty="0" err="1">
                          <a:solidFill>
                            <a:srgbClr val="92D050"/>
                          </a:solidFill>
                        </a:rPr>
                        <a:t>Microfrontends</a:t>
                      </a:r>
                      <a:endParaRPr lang="en-GB" sz="2000" dirty="0">
                        <a:solidFill>
                          <a:srgbClr val="92D050"/>
                        </a:solidFill>
                      </a:endParaRPr>
                    </a:p>
                  </a:txBody>
                  <a:tcPr marL="48356" marR="48356" marT="24178" marB="2417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600"/>
                        <a:t>Large-scale applications needing independent deployability and scalability for different parts of the frontend</a:t>
                      </a:r>
                    </a:p>
                  </a:txBody>
                  <a:tcPr marL="48356" marR="48356" marT="24178" marB="2417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Web Components, Module Federation, Single-SPA, custom elements, </a:t>
                      </a:r>
                      <a:r>
                        <a:rPr lang="en-GB" sz="1600" dirty="0" err="1"/>
                        <a:t>iframes</a:t>
                      </a:r>
                      <a:endParaRPr lang="en-GB" sz="1600" dirty="0"/>
                    </a:p>
                  </a:txBody>
                  <a:tcPr marL="48356" marR="48356" marT="24178" marB="2417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66117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0972882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8646F93-BCE2-656C-AB80-6F7BF326D598}"/>
              </a:ext>
            </a:extLst>
          </p:cNvPr>
          <p:cNvSpPr txBox="1"/>
          <p:nvPr/>
        </p:nvSpPr>
        <p:spPr>
          <a:xfrm>
            <a:off x="2398643" y="2610678"/>
            <a:ext cx="60131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4000" b="1" dirty="0">
                <a:solidFill>
                  <a:srgbClr val="FFFF00"/>
                </a:solidFill>
              </a:rPr>
              <a:t>Back-End Architectures</a:t>
            </a:r>
          </a:p>
        </p:txBody>
      </p:sp>
    </p:spTree>
    <p:extLst>
      <p:ext uri="{BB962C8B-B14F-4D97-AF65-F5344CB8AC3E}">
        <p14:creationId xmlns:p14="http://schemas.microsoft.com/office/powerpoint/2010/main" val="383786303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10244E2F-143F-9477-C896-C89688F417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2397351"/>
              </p:ext>
            </p:extLst>
          </p:nvPr>
        </p:nvGraphicFramePr>
        <p:xfrm>
          <a:off x="160230" y="562628"/>
          <a:ext cx="11871540" cy="6646554"/>
        </p:xfrm>
        <a:graphic>
          <a:graphicData uri="http://schemas.openxmlformats.org/drawingml/2006/table">
            <a:tbl>
              <a:tblPr/>
              <a:tblGrid>
                <a:gridCol w="1742600">
                  <a:extLst>
                    <a:ext uri="{9D8B030D-6E8A-4147-A177-3AD203B41FA5}">
                      <a16:colId xmlns:a16="http://schemas.microsoft.com/office/drawing/2014/main" val="2031009640"/>
                    </a:ext>
                  </a:extLst>
                </a:gridCol>
                <a:gridCol w="4258326">
                  <a:extLst>
                    <a:ext uri="{9D8B030D-6E8A-4147-A177-3AD203B41FA5}">
                      <a16:colId xmlns:a16="http://schemas.microsoft.com/office/drawing/2014/main" val="1510214931"/>
                    </a:ext>
                  </a:extLst>
                </a:gridCol>
                <a:gridCol w="5870614">
                  <a:extLst>
                    <a:ext uri="{9D8B030D-6E8A-4147-A177-3AD203B41FA5}">
                      <a16:colId xmlns:a16="http://schemas.microsoft.com/office/drawing/2014/main" val="318914531"/>
                    </a:ext>
                  </a:extLst>
                </a:gridCol>
              </a:tblGrid>
              <a:tr h="532844">
                <a:tc>
                  <a:txBody>
                    <a:bodyPr/>
                    <a:lstStyle/>
                    <a:p>
                      <a:pPr algn="ctr"/>
                      <a:r>
                        <a:rPr lang="en-GB" sz="1200" b="1" dirty="0">
                          <a:solidFill>
                            <a:schemeClr val="accent4">
                              <a:lumMod val="75000"/>
                            </a:schemeClr>
                          </a:solidFill>
                          <a:effectLst/>
                          <a:latin typeface="Helvetica Neue" panose="02000503000000020004" pitchFamily="2" charset="0"/>
                        </a:rPr>
                        <a:t>Architecture Type</a:t>
                      </a:r>
                      <a:endParaRPr lang="en-GB" sz="1200" dirty="0">
                        <a:solidFill>
                          <a:schemeClr val="accent4">
                            <a:lumMod val="75000"/>
                          </a:schemeClr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20744" marR="20744" marT="4149" marB="4149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b="1" dirty="0">
                          <a:solidFill>
                            <a:schemeClr val="accent4">
                              <a:lumMod val="75000"/>
                            </a:schemeClr>
                          </a:solidFill>
                          <a:effectLst/>
                          <a:latin typeface="Helvetica Neue" panose="02000503000000020004" pitchFamily="2" charset="0"/>
                        </a:rPr>
                        <a:t>Description</a:t>
                      </a:r>
                      <a:endParaRPr lang="en-GB" sz="1200" dirty="0">
                        <a:solidFill>
                          <a:schemeClr val="accent4">
                            <a:lumMod val="75000"/>
                          </a:schemeClr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20744" marR="20744" marT="4149" marB="4149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b="1" dirty="0">
                          <a:solidFill>
                            <a:schemeClr val="accent4">
                              <a:lumMod val="75000"/>
                            </a:schemeClr>
                          </a:solidFill>
                          <a:effectLst/>
                          <a:latin typeface="Helvetica Neue" panose="02000503000000020004" pitchFamily="2" charset="0"/>
                        </a:rPr>
                        <a:t>Use Cases</a:t>
                      </a:r>
                      <a:endParaRPr lang="en-GB" sz="1200" dirty="0">
                        <a:solidFill>
                          <a:schemeClr val="accent4">
                            <a:lumMod val="75000"/>
                          </a:schemeClr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20744" marR="20744" marT="4149" marB="4149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1497059"/>
                  </a:ext>
                </a:extLst>
              </a:tr>
              <a:tr h="1222742">
                <a:tc>
                  <a:txBody>
                    <a:bodyPr/>
                    <a:lstStyle/>
                    <a:p>
                      <a:r>
                        <a:rPr lang="en-GB" sz="1200" b="1">
                          <a:solidFill>
                            <a:srgbClr val="FFFF00"/>
                          </a:solidFill>
                          <a:effectLst/>
                          <a:latin typeface="Helvetica Neue" panose="02000503000000020004" pitchFamily="2" charset="0"/>
                        </a:rPr>
                        <a:t>Monolithic Architecture</a:t>
                      </a:r>
                      <a:endParaRPr lang="en-GB" sz="1200">
                        <a:solidFill>
                          <a:srgbClr val="FFFF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20744" marR="20744" marT="4149" marB="4149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>
                          <a:effectLst/>
                          <a:latin typeface="Helvetica Neue" panose="02000503000000020004" pitchFamily="2" charset="0"/>
                        </a:rPr>
                        <a:t>The entire application is built as a single unit, often with a single codebase and deployment artifact. It's simple to develop but can become complex and hard to maintain as the application grows.</a:t>
                      </a:r>
                    </a:p>
                  </a:txBody>
                  <a:tcPr marL="20744" marR="20744" marT="4149" marB="4149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>
                          <a:effectLst/>
                          <a:latin typeface="Helvetica Neue" panose="02000503000000020004" pitchFamily="2" charset="0"/>
                        </a:rPr>
                        <a:t>Small to medium-sized web applications, prototyping projects, applications where the entire functionality can be easily managed within a single codebase.</a:t>
                      </a:r>
                    </a:p>
                  </a:txBody>
                  <a:tcPr marL="20744" marR="20744" marT="4149" marB="4149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9707721"/>
                  </a:ext>
                </a:extLst>
              </a:tr>
              <a:tr h="1222742">
                <a:tc>
                  <a:txBody>
                    <a:bodyPr/>
                    <a:lstStyle/>
                    <a:p>
                      <a:r>
                        <a:rPr lang="en-GB" sz="1200" b="1">
                          <a:solidFill>
                            <a:srgbClr val="FFFF00"/>
                          </a:solidFill>
                          <a:effectLst/>
                          <a:latin typeface="Helvetica Neue" panose="02000503000000020004" pitchFamily="2" charset="0"/>
                        </a:rPr>
                        <a:t>Microservices Architecture</a:t>
                      </a:r>
                      <a:endParaRPr lang="en-GB" sz="1200">
                        <a:solidFill>
                          <a:srgbClr val="FFFF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20744" marR="20744" marT="4149" marB="4149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>
                          <a:effectLst/>
                          <a:latin typeface="Helvetica Neue" panose="02000503000000020004" pitchFamily="2" charset="0"/>
                        </a:rPr>
                        <a:t>The application is divided into smaller, independent services, each responsible for a specific function. It offers scalability, flexibility, and resilience but adds complexity in terms of deployment and management.</a:t>
                      </a:r>
                    </a:p>
                  </a:txBody>
                  <a:tcPr marL="20744" marR="20744" marT="4149" marB="4149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>
                          <a:effectLst/>
                          <a:latin typeface="Helvetica Neue" panose="02000503000000020004" pitchFamily="2" charset="0"/>
                        </a:rPr>
                        <a:t>Large-scale applications with complex requirements, applications that need to scale rapidly, systems that require high availability and fault tolerance.</a:t>
                      </a:r>
                    </a:p>
                  </a:txBody>
                  <a:tcPr marL="20744" marR="20744" marT="4149" marB="4149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61374721"/>
                  </a:ext>
                </a:extLst>
              </a:tr>
              <a:tr h="1395737">
                <a:tc>
                  <a:txBody>
                    <a:bodyPr/>
                    <a:lstStyle/>
                    <a:p>
                      <a:r>
                        <a:rPr lang="en-GB" sz="1200" b="1" dirty="0">
                          <a:solidFill>
                            <a:srgbClr val="FFFF00"/>
                          </a:solidFill>
                          <a:effectLst/>
                          <a:latin typeface="Helvetica Neue" panose="02000503000000020004" pitchFamily="2" charset="0"/>
                        </a:rPr>
                        <a:t>Serverless Architecture</a:t>
                      </a:r>
                      <a:endParaRPr lang="en-GB" sz="1200" dirty="0">
                        <a:solidFill>
                          <a:srgbClr val="FFFF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20744" marR="20744" marT="4149" marB="4149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>
                          <a:effectLst/>
                          <a:latin typeface="Helvetica Neue" panose="02000503000000020004" pitchFamily="2" charset="0"/>
                        </a:rPr>
                        <a:t>Also known as Function as a Service (FaaS), this architecture allows developers to deploy individual functions or pieces of code without managing servers. It's scalable, cost-effective, and efficient for certain types of applications.</a:t>
                      </a:r>
                    </a:p>
                  </a:txBody>
                  <a:tcPr marL="20744" marR="20744" marT="4149" marB="4149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effectLst/>
                          <a:latin typeface="Helvetica Neue" panose="02000503000000020004" pitchFamily="2" charset="0"/>
                        </a:rPr>
                        <a:t>Event-driven applications, applications with unpredictable traffic patterns, applications with short-lived and asynchronous tasks.</a:t>
                      </a:r>
                    </a:p>
                  </a:txBody>
                  <a:tcPr marL="20744" marR="20744" marT="4149" marB="4149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77702922"/>
                  </a:ext>
                </a:extLst>
              </a:tr>
              <a:tr h="1222742">
                <a:tc>
                  <a:txBody>
                    <a:bodyPr/>
                    <a:lstStyle/>
                    <a:p>
                      <a:r>
                        <a:rPr lang="en-GB" sz="1200" b="1">
                          <a:solidFill>
                            <a:srgbClr val="FFFF00"/>
                          </a:solidFill>
                          <a:effectLst/>
                          <a:latin typeface="Helvetica Neue" panose="02000503000000020004" pitchFamily="2" charset="0"/>
                        </a:rPr>
                        <a:t>Service-Oriented Architecture (SOA)</a:t>
                      </a:r>
                      <a:endParaRPr lang="en-GB" sz="1200">
                        <a:solidFill>
                          <a:srgbClr val="FFFF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20744" marR="20744" marT="4149" marB="4149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effectLst/>
                          <a:latin typeface="Helvetica Neue" panose="02000503000000020004" pitchFamily="2" charset="0"/>
                        </a:rPr>
                        <a:t>Applications are built as a collection of loosely coupled services that communicate with each other over a network. It promotes reusability and flexibility but can be complex to implement.</a:t>
                      </a:r>
                    </a:p>
                  </a:txBody>
                  <a:tcPr marL="20744" marR="20744" marT="4149" marB="4149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>
                          <a:effectLst/>
                          <a:latin typeface="Helvetica Neue" panose="02000503000000020004" pitchFamily="2" charset="0"/>
                        </a:rPr>
                        <a:t>Enterprise applications with distributed components, systems that require interoperability between different services, applications that need to integrate with external systems or services.</a:t>
                      </a:r>
                    </a:p>
                  </a:txBody>
                  <a:tcPr marL="20744" marR="20744" marT="4149" marB="4149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0663450"/>
                  </a:ext>
                </a:extLst>
              </a:tr>
              <a:tr h="1049747">
                <a:tc>
                  <a:txBody>
                    <a:bodyPr/>
                    <a:lstStyle/>
                    <a:p>
                      <a:r>
                        <a:rPr lang="en-GB" sz="1200" b="1" dirty="0">
                          <a:solidFill>
                            <a:srgbClr val="FFFF00"/>
                          </a:solidFill>
                          <a:effectLst/>
                          <a:latin typeface="Helvetica Neue" panose="02000503000000020004" pitchFamily="2" charset="0"/>
                        </a:rPr>
                        <a:t>Event-Driven Architecture (EDA)</a:t>
                      </a:r>
                      <a:endParaRPr lang="en-GB" sz="1200" dirty="0">
                        <a:solidFill>
                          <a:srgbClr val="FFFF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20744" marR="20744" marT="4149" marB="4149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>
                          <a:effectLst/>
                          <a:latin typeface="Helvetica Neue" panose="02000503000000020004" pitchFamily="2" charset="0"/>
                        </a:rPr>
                        <a:t>Components within the system communicate with each other by triggering events. It's useful for handling asynchronous operations and can improve scalability and responsiveness.</a:t>
                      </a:r>
                    </a:p>
                  </a:txBody>
                  <a:tcPr marL="20744" marR="20744" marT="4149" marB="4149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effectLst/>
                          <a:latin typeface="Helvetica Neue" panose="02000503000000020004" pitchFamily="2" charset="0"/>
                        </a:rPr>
                        <a:t>Real-time applications, systems that require handling of asynchronous events, applications with complex workflows or business processes.</a:t>
                      </a:r>
                    </a:p>
                  </a:txBody>
                  <a:tcPr marL="20744" marR="20744" marT="4149" marB="4149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241411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584515D8-5A43-0782-71DA-852058C7021D}"/>
              </a:ext>
            </a:extLst>
          </p:cNvPr>
          <p:cNvSpPr txBox="1"/>
          <p:nvPr/>
        </p:nvSpPr>
        <p:spPr>
          <a:xfrm>
            <a:off x="2743200" y="0"/>
            <a:ext cx="3352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000" b="1" dirty="0">
                <a:solidFill>
                  <a:srgbClr val="FFFF00"/>
                </a:solidFill>
              </a:rPr>
              <a:t>Backend Architectures</a:t>
            </a:r>
          </a:p>
        </p:txBody>
      </p:sp>
    </p:spTree>
    <p:extLst>
      <p:ext uri="{BB962C8B-B14F-4D97-AF65-F5344CB8AC3E}">
        <p14:creationId xmlns:p14="http://schemas.microsoft.com/office/powerpoint/2010/main" val="255427088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DD3ABCE-E590-6E15-1C13-2C76DB65803D}"/>
              </a:ext>
            </a:extLst>
          </p:cNvPr>
          <p:cNvSpPr txBox="1"/>
          <p:nvPr/>
        </p:nvSpPr>
        <p:spPr>
          <a:xfrm>
            <a:off x="2531165" y="2358887"/>
            <a:ext cx="799106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4400" b="1" dirty="0">
                <a:solidFill>
                  <a:srgbClr val="FFFF00"/>
                </a:solidFill>
              </a:rPr>
              <a:t>CLOUD Services</a:t>
            </a:r>
          </a:p>
        </p:txBody>
      </p:sp>
    </p:spTree>
    <p:extLst>
      <p:ext uri="{BB962C8B-B14F-4D97-AF65-F5344CB8AC3E}">
        <p14:creationId xmlns:p14="http://schemas.microsoft.com/office/powerpoint/2010/main" val="60055569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9C399EC6-AD33-5559-93F1-4222BE91D4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6990441"/>
              </p:ext>
            </p:extLst>
          </p:nvPr>
        </p:nvGraphicFramePr>
        <p:xfrm>
          <a:off x="180108" y="83127"/>
          <a:ext cx="12011891" cy="6955971"/>
        </p:xfrm>
        <a:graphic>
          <a:graphicData uri="http://schemas.openxmlformats.org/drawingml/2006/table">
            <a:tbl>
              <a:tblPr/>
              <a:tblGrid>
                <a:gridCol w="1701442">
                  <a:extLst>
                    <a:ext uri="{9D8B030D-6E8A-4147-A177-3AD203B41FA5}">
                      <a16:colId xmlns:a16="http://schemas.microsoft.com/office/drawing/2014/main" val="1459867129"/>
                    </a:ext>
                  </a:extLst>
                </a:gridCol>
                <a:gridCol w="2792111">
                  <a:extLst>
                    <a:ext uri="{9D8B030D-6E8A-4147-A177-3AD203B41FA5}">
                      <a16:colId xmlns:a16="http://schemas.microsoft.com/office/drawing/2014/main" val="2720381556"/>
                    </a:ext>
                  </a:extLst>
                </a:gridCol>
                <a:gridCol w="2443096">
                  <a:extLst>
                    <a:ext uri="{9D8B030D-6E8A-4147-A177-3AD203B41FA5}">
                      <a16:colId xmlns:a16="http://schemas.microsoft.com/office/drawing/2014/main" val="1381571852"/>
                    </a:ext>
                  </a:extLst>
                </a:gridCol>
                <a:gridCol w="2530350">
                  <a:extLst>
                    <a:ext uri="{9D8B030D-6E8A-4147-A177-3AD203B41FA5}">
                      <a16:colId xmlns:a16="http://schemas.microsoft.com/office/drawing/2014/main" val="664632492"/>
                    </a:ext>
                  </a:extLst>
                </a:gridCol>
                <a:gridCol w="2544892">
                  <a:extLst>
                    <a:ext uri="{9D8B030D-6E8A-4147-A177-3AD203B41FA5}">
                      <a16:colId xmlns:a16="http://schemas.microsoft.com/office/drawing/2014/main" val="260917829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algn="ctr"/>
                      <a:r>
                        <a:rPr lang="en-GB" sz="1400" b="1">
                          <a:solidFill>
                            <a:srgbClr val="FFC000"/>
                          </a:solidFill>
                          <a:effectLst/>
                          <a:latin typeface="Helvetica Neue" panose="02000503000000020004" pitchFamily="2" charset="0"/>
                        </a:rPr>
                        <a:t>Category</a:t>
                      </a:r>
                      <a:endParaRPr lang="en-GB" sz="1400">
                        <a:solidFill>
                          <a:srgbClr val="FFC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200" marR="9200" marT="1840" marB="1840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>
                          <a:solidFill>
                            <a:srgbClr val="FFC000"/>
                          </a:solidFill>
                          <a:effectLst/>
                          <a:latin typeface="Helvetica Neue" panose="02000503000000020004" pitchFamily="2" charset="0"/>
                        </a:rPr>
                        <a:t>AWS</a:t>
                      </a:r>
                      <a:endParaRPr lang="en-GB" sz="1400" dirty="0">
                        <a:solidFill>
                          <a:srgbClr val="FFC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200" marR="9200" marT="1840" marB="1840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>
                          <a:solidFill>
                            <a:srgbClr val="FFC000"/>
                          </a:solidFill>
                          <a:effectLst/>
                          <a:latin typeface="Helvetica Neue" panose="02000503000000020004" pitchFamily="2" charset="0"/>
                        </a:rPr>
                        <a:t>Azure</a:t>
                      </a:r>
                      <a:endParaRPr lang="en-GB" sz="1400">
                        <a:solidFill>
                          <a:srgbClr val="FFC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200" marR="9200" marT="1840" marB="1840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>
                          <a:solidFill>
                            <a:srgbClr val="FFC000"/>
                          </a:solidFill>
                          <a:effectLst/>
                          <a:latin typeface="Helvetica Neue" panose="02000503000000020004" pitchFamily="2" charset="0"/>
                        </a:rPr>
                        <a:t>Google Cloud</a:t>
                      </a:r>
                      <a:endParaRPr lang="en-GB" sz="1400">
                        <a:solidFill>
                          <a:srgbClr val="FFC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200" marR="9200" marT="1840" marB="1840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>
                          <a:solidFill>
                            <a:srgbClr val="FFC000"/>
                          </a:solidFill>
                          <a:effectLst/>
                          <a:latin typeface="Helvetica Neue" panose="02000503000000020004" pitchFamily="2" charset="0"/>
                        </a:rPr>
                        <a:t>Use Cases</a:t>
                      </a:r>
                      <a:endParaRPr lang="en-GB" sz="1400" dirty="0">
                        <a:solidFill>
                          <a:srgbClr val="FFC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200" marR="9200" marT="1840" marB="1840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2436005"/>
                  </a:ext>
                </a:extLst>
              </a:tr>
              <a:tr h="490335">
                <a:tc>
                  <a:txBody>
                    <a:bodyPr/>
                    <a:lstStyle/>
                    <a:p>
                      <a:r>
                        <a:rPr lang="en-GB" sz="1400" b="1" dirty="0">
                          <a:solidFill>
                            <a:srgbClr val="FFFF00"/>
                          </a:solidFill>
                          <a:effectLst/>
                          <a:latin typeface="Helvetica Neue" panose="02000503000000020004" pitchFamily="2" charset="0"/>
                        </a:rPr>
                        <a:t>Compute</a:t>
                      </a:r>
                      <a:endParaRPr lang="en-GB" sz="1400" dirty="0">
                        <a:solidFill>
                          <a:srgbClr val="FFFF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200" marR="9200" marT="1840" marB="1840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effectLst/>
                          <a:latin typeface="Helvetica Neue" panose="02000503000000020004" pitchFamily="2" charset="0"/>
                        </a:rPr>
                        <a:t>EC2 (Elastic Compute Cloud), Lambda</a:t>
                      </a:r>
                    </a:p>
                  </a:txBody>
                  <a:tcPr marL="9200" marR="9200" marT="1840" marB="1840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effectLst/>
                          <a:latin typeface="Helvetica Neue" panose="02000503000000020004" pitchFamily="2" charset="0"/>
                        </a:rPr>
                        <a:t>Virtual Machines, Azure Functions</a:t>
                      </a:r>
                    </a:p>
                  </a:txBody>
                  <a:tcPr marL="9200" marR="9200" marT="1840" marB="1840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effectLst/>
                          <a:latin typeface="Helvetica Neue" panose="02000503000000020004" pitchFamily="2" charset="0"/>
                        </a:rPr>
                        <a:t>Compute Engine, Cloud Functions</a:t>
                      </a:r>
                    </a:p>
                  </a:txBody>
                  <a:tcPr marL="9200" marR="9200" marT="1840" marB="1840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effectLst/>
                          <a:latin typeface="Helvetica Neue" panose="02000503000000020004" pitchFamily="2" charset="0"/>
                        </a:rPr>
                        <a:t>Hosting applications, running batch processing jobs, serverless computing</a:t>
                      </a:r>
                    </a:p>
                  </a:txBody>
                  <a:tcPr marL="9200" marR="9200" marT="1840" marB="1840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4753603"/>
                  </a:ext>
                </a:extLst>
              </a:tr>
              <a:tr h="490335">
                <a:tc>
                  <a:txBody>
                    <a:bodyPr/>
                    <a:lstStyle/>
                    <a:p>
                      <a:r>
                        <a:rPr lang="en-GB" sz="1400" b="1" dirty="0">
                          <a:solidFill>
                            <a:srgbClr val="FFFF00"/>
                          </a:solidFill>
                          <a:effectLst/>
                          <a:latin typeface="Helvetica Neue" panose="02000503000000020004" pitchFamily="2" charset="0"/>
                        </a:rPr>
                        <a:t>Storage</a:t>
                      </a:r>
                      <a:endParaRPr lang="en-GB" sz="1400" dirty="0">
                        <a:solidFill>
                          <a:srgbClr val="FFFF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200" marR="9200" marT="1840" marB="1840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effectLst/>
                          <a:latin typeface="Helvetica Neue" panose="02000503000000020004" pitchFamily="2" charset="0"/>
                        </a:rPr>
                        <a:t>S3 (Simple Storage Service), EBS</a:t>
                      </a:r>
                    </a:p>
                  </a:txBody>
                  <a:tcPr marL="9200" marR="9200" marT="1840" marB="1840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effectLst/>
                          <a:latin typeface="Helvetica Neue" panose="02000503000000020004" pitchFamily="2" charset="0"/>
                        </a:rPr>
                        <a:t>Blob Storage, File Storage, Disk Storage</a:t>
                      </a:r>
                    </a:p>
                  </a:txBody>
                  <a:tcPr marL="9200" marR="9200" marT="1840" marB="1840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effectLst/>
                          <a:latin typeface="Helvetica Neue" panose="02000503000000020004" pitchFamily="2" charset="0"/>
                        </a:rPr>
                        <a:t>Cloud Storage, Persistent Disk</a:t>
                      </a:r>
                    </a:p>
                  </a:txBody>
                  <a:tcPr marL="9200" marR="9200" marT="1840" marB="1840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effectLst/>
                          <a:latin typeface="Helvetica Neue" panose="02000503000000020004" pitchFamily="2" charset="0"/>
                        </a:rPr>
                        <a:t>Storing files, backups, serving static content, database storage</a:t>
                      </a:r>
                    </a:p>
                  </a:txBody>
                  <a:tcPr marL="9200" marR="9200" marT="1840" marB="1840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058314"/>
                  </a:ext>
                </a:extLst>
              </a:tr>
              <a:tr h="490335">
                <a:tc>
                  <a:txBody>
                    <a:bodyPr/>
                    <a:lstStyle/>
                    <a:p>
                      <a:r>
                        <a:rPr lang="en-GB" sz="1400" b="1" dirty="0">
                          <a:solidFill>
                            <a:srgbClr val="FFFF00"/>
                          </a:solidFill>
                          <a:effectLst/>
                          <a:latin typeface="Helvetica Neue" panose="02000503000000020004" pitchFamily="2" charset="0"/>
                        </a:rPr>
                        <a:t>Database</a:t>
                      </a:r>
                      <a:endParaRPr lang="en-GB" sz="1400" dirty="0">
                        <a:solidFill>
                          <a:srgbClr val="FFFF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200" marR="9200" marT="1840" marB="1840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effectLst/>
                          <a:latin typeface="Helvetica Neue" panose="02000503000000020004" pitchFamily="2" charset="0"/>
                        </a:rPr>
                        <a:t>RDS (Relational Database Service), DynamoDB</a:t>
                      </a:r>
                    </a:p>
                  </a:txBody>
                  <a:tcPr marL="9200" marR="9200" marT="1840" marB="1840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effectLst/>
                          <a:latin typeface="Helvetica Neue" panose="02000503000000020004" pitchFamily="2" charset="0"/>
                        </a:rPr>
                        <a:t>SQL Database, Cosmos DB</a:t>
                      </a:r>
                    </a:p>
                  </a:txBody>
                  <a:tcPr marL="9200" marR="9200" marT="1840" marB="1840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effectLst/>
                          <a:latin typeface="Helvetica Neue" panose="02000503000000020004" pitchFamily="2" charset="0"/>
                        </a:rPr>
                        <a:t>Cloud SQL, Cloud Spanner, Bigtable</a:t>
                      </a:r>
                    </a:p>
                  </a:txBody>
                  <a:tcPr marL="9200" marR="9200" marT="1840" marB="1840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effectLst/>
                          <a:latin typeface="Helvetica Neue" panose="02000503000000020004" pitchFamily="2" charset="0"/>
                        </a:rPr>
                        <a:t>Relational databases, NoSQL databases, scalable and high-performance databases</a:t>
                      </a:r>
                    </a:p>
                  </a:txBody>
                  <a:tcPr marL="9200" marR="9200" marT="1840" marB="1840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0008606"/>
                  </a:ext>
                </a:extLst>
              </a:tr>
              <a:tr h="490335">
                <a:tc>
                  <a:txBody>
                    <a:bodyPr/>
                    <a:lstStyle/>
                    <a:p>
                      <a:r>
                        <a:rPr lang="en-GB" sz="1400" b="1" dirty="0">
                          <a:solidFill>
                            <a:srgbClr val="FFFF00"/>
                          </a:solidFill>
                          <a:effectLst/>
                          <a:latin typeface="Helvetica Neue" panose="02000503000000020004" pitchFamily="2" charset="0"/>
                        </a:rPr>
                        <a:t>Networking</a:t>
                      </a:r>
                      <a:endParaRPr lang="en-GB" sz="1400" dirty="0">
                        <a:solidFill>
                          <a:srgbClr val="FFFF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200" marR="9200" marT="1840" marB="1840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effectLst/>
                          <a:latin typeface="Helvetica Neue" panose="02000503000000020004" pitchFamily="2" charset="0"/>
                        </a:rPr>
                        <a:t>VPC (Virtual Private Cloud), Route 53</a:t>
                      </a:r>
                    </a:p>
                  </a:txBody>
                  <a:tcPr marL="9200" marR="9200" marT="1840" marB="1840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effectLst/>
                          <a:latin typeface="Helvetica Neue" panose="02000503000000020004" pitchFamily="2" charset="0"/>
                        </a:rPr>
                        <a:t>Virtual Network, Azure DNS</a:t>
                      </a:r>
                    </a:p>
                  </a:txBody>
                  <a:tcPr marL="9200" marR="9200" marT="1840" marB="1840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effectLst/>
                          <a:latin typeface="Helvetica Neue" panose="02000503000000020004" pitchFamily="2" charset="0"/>
                        </a:rPr>
                        <a:t>Virtual Private Cloud (VPC), Cloud DNS</a:t>
                      </a:r>
                    </a:p>
                  </a:txBody>
                  <a:tcPr marL="9200" marR="9200" marT="1840" marB="1840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effectLst/>
                          <a:latin typeface="Helvetica Neue" panose="02000503000000020004" pitchFamily="2" charset="0"/>
                        </a:rPr>
                        <a:t>Setting up private networks, DNS management, load balancing</a:t>
                      </a:r>
                    </a:p>
                  </a:txBody>
                  <a:tcPr marL="9200" marR="9200" marT="1840" marB="1840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3278572"/>
                  </a:ext>
                </a:extLst>
              </a:tr>
              <a:tr h="327979">
                <a:tc>
                  <a:txBody>
                    <a:bodyPr/>
                    <a:lstStyle/>
                    <a:p>
                      <a:r>
                        <a:rPr lang="en-GB" sz="1400" b="1" dirty="0">
                          <a:solidFill>
                            <a:srgbClr val="FFFF00"/>
                          </a:solidFill>
                          <a:effectLst/>
                          <a:latin typeface="Helvetica Neue" panose="02000503000000020004" pitchFamily="2" charset="0"/>
                        </a:rPr>
                        <a:t>Security</a:t>
                      </a:r>
                      <a:endParaRPr lang="en-GB" sz="1400" dirty="0">
                        <a:solidFill>
                          <a:srgbClr val="FFFF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200" marR="9200" marT="1840" marB="1840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effectLst/>
                          <a:latin typeface="Helvetica Neue" panose="02000503000000020004" pitchFamily="2" charset="0"/>
                        </a:rPr>
                        <a:t>IAM (Identity and Access Management)</a:t>
                      </a:r>
                    </a:p>
                  </a:txBody>
                  <a:tcPr marL="9200" marR="9200" marT="1840" marB="1840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effectLst/>
                          <a:latin typeface="Helvetica Neue" panose="02000503000000020004" pitchFamily="2" charset="0"/>
                        </a:rPr>
                        <a:t>Azure Active Directory</a:t>
                      </a:r>
                    </a:p>
                  </a:txBody>
                  <a:tcPr marL="9200" marR="9200" marT="1840" marB="1840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effectLst/>
                          <a:latin typeface="Helvetica Neue" panose="02000503000000020004" pitchFamily="2" charset="0"/>
                        </a:rPr>
                        <a:t>Cloud Identity-Aware Proxy</a:t>
                      </a:r>
                    </a:p>
                  </a:txBody>
                  <a:tcPr marL="9200" marR="9200" marT="1840" marB="1840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effectLst/>
                          <a:latin typeface="Helvetica Neue" panose="02000503000000020004" pitchFamily="2" charset="0"/>
                        </a:rPr>
                        <a:t>Access control, identity management, encryption</a:t>
                      </a:r>
                    </a:p>
                  </a:txBody>
                  <a:tcPr marL="9200" marR="9200" marT="1840" marB="1840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77642351"/>
                  </a:ext>
                </a:extLst>
              </a:tr>
              <a:tr h="327979">
                <a:tc>
                  <a:txBody>
                    <a:bodyPr/>
                    <a:lstStyle/>
                    <a:p>
                      <a:r>
                        <a:rPr lang="en-GB" sz="1400" b="1" dirty="0">
                          <a:solidFill>
                            <a:srgbClr val="FFFF00"/>
                          </a:solidFill>
                          <a:effectLst/>
                          <a:latin typeface="Helvetica Neue" panose="02000503000000020004" pitchFamily="2" charset="0"/>
                        </a:rPr>
                        <a:t>Monitoring</a:t>
                      </a:r>
                      <a:endParaRPr lang="en-GB" sz="1400" dirty="0">
                        <a:solidFill>
                          <a:srgbClr val="FFFF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200" marR="9200" marT="1840" marB="1840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effectLst/>
                          <a:latin typeface="Helvetica Neue" panose="02000503000000020004" pitchFamily="2" charset="0"/>
                        </a:rPr>
                        <a:t>CloudWatch</a:t>
                      </a:r>
                    </a:p>
                  </a:txBody>
                  <a:tcPr marL="9200" marR="9200" marT="1840" marB="1840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effectLst/>
                          <a:latin typeface="Helvetica Neue" panose="02000503000000020004" pitchFamily="2" charset="0"/>
                        </a:rPr>
                        <a:t>Azure Monitor</a:t>
                      </a:r>
                    </a:p>
                  </a:txBody>
                  <a:tcPr marL="9200" marR="9200" marT="1840" marB="1840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effectLst/>
                          <a:latin typeface="Helvetica Neue" panose="02000503000000020004" pitchFamily="2" charset="0"/>
                        </a:rPr>
                        <a:t>Stackdriver Monitoring</a:t>
                      </a:r>
                    </a:p>
                  </a:txBody>
                  <a:tcPr marL="9200" marR="9200" marT="1840" marB="1840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effectLst/>
                          <a:latin typeface="Helvetica Neue" panose="02000503000000020004" pitchFamily="2" charset="0"/>
                        </a:rPr>
                        <a:t>Monitoring resource usage, logging, and alerts</a:t>
                      </a:r>
                    </a:p>
                  </a:txBody>
                  <a:tcPr marL="9200" marR="9200" marT="1840" marB="1840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78547872"/>
                  </a:ext>
                </a:extLst>
              </a:tr>
              <a:tr h="490335">
                <a:tc>
                  <a:txBody>
                    <a:bodyPr/>
                    <a:lstStyle/>
                    <a:p>
                      <a:r>
                        <a:rPr lang="en-GB" sz="1400" b="1" dirty="0">
                          <a:solidFill>
                            <a:srgbClr val="FFFF00"/>
                          </a:solidFill>
                          <a:effectLst/>
                          <a:latin typeface="Helvetica Neue" panose="02000503000000020004" pitchFamily="2" charset="0"/>
                        </a:rPr>
                        <a:t>Analytics</a:t>
                      </a:r>
                      <a:endParaRPr lang="en-GB" sz="1400" dirty="0">
                        <a:solidFill>
                          <a:srgbClr val="FFFF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200" marR="9200" marT="1840" marB="1840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effectLst/>
                          <a:latin typeface="Helvetica Neue" panose="02000503000000020004" pitchFamily="2" charset="0"/>
                        </a:rPr>
                        <a:t>Amazon Redshift, Kinesis</a:t>
                      </a:r>
                    </a:p>
                  </a:txBody>
                  <a:tcPr marL="9200" marR="9200" marT="1840" marB="1840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effectLst/>
                          <a:latin typeface="Helvetica Neue" panose="02000503000000020004" pitchFamily="2" charset="0"/>
                        </a:rPr>
                        <a:t>Azure Synapse Analytics, HDInsight</a:t>
                      </a:r>
                    </a:p>
                  </a:txBody>
                  <a:tcPr marL="9200" marR="9200" marT="1840" marB="1840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effectLst/>
                          <a:latin typeface="Helvetica Neue" panose="02000503000000020004" pitchFamily="2" charset="0"/>
                        </a:rPr>
                        <a:t>BigQuery, Dataflow, Dataproc</a:t>
                      </a:r>
                    </a:p>
                  </a:txBody>
                  <a:tcPr marL="9200" marR="9200" marT="1840" marB="1840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effectLst/>
                          <a:latin typeface="Helvetica Neue" panose="02000503000000020004" pitchFamily="2" charset="0"/>
                        </a:rPr>
                        <a:t>Big data analytics, real-time data processing, data warehousing</a:t>
                      </a:r>
                    </a:p>
                  </a:txBody>
                  <a:tcPr marL="9200" marR="9200" marT="1840" marB="1840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3608041"/>
                  </a:ext>
                </a:extLst>
              </a:tr>
              <a:tr h="490335">
                <a:tc>
                  <a:txBody>
                    <a:bodyPr/>
                    <a:lstStyle/>
                    <a:p>
                      <a:r>
                        <a:rPr lang="en-GB" sz="1400" b="1">
                          <a:solidFill>
                            <a:srgbClr val="FFFF00"/>
                          </a:solidFill>
                          <a:effectLst/>
                          <a:latin typeface="Helvetica Neue" panose="02000503000000020004" pitchFamily="2" charset="0"/>
                        </a:rPr>
                        <a:t>AI/ML</a:t>
                      </a:r>
                      <a:endParaRPr lang="en-GB" sz="1400">
                        <a:solidFill>
                          <a:srgbClr val="FFFF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200" marR="9200" marT="1840" marB="1840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effectLst/>
                          <a:latin typeface="Helvetica Neue" panose="02000503000000020004" pitchFamily="2" charset="0"/>
                        </a:rPr>
                        <a:t>Amazon </a:t>
                      </a:r>
                      <a:r>
                        <a:rPr lang="en-GB" sz="1100" dirty="0" err="1">
                          <a:effectLst/>
                          <a:latin typeface="Helvetica Neue" panose="02000503000000020004" pitchFamily="2" charset="0"/>
                        </a:rPr>
                        <a:t>SageMaker</a:t>
                      </a:r>
                      <a:r>
                        <a:rPr lang="en-GB" sz="1100" dirty="0">
                          <a:effectLst/>
                          <a:latin typeface="Helvetica Neue" panose="02000503000000020004" pitchFamily="2" charset="0"/>
                        </a:rPr>
                        <a:t>, Lex, Polly</a:t>
                      </a:r>
                    </a:p>
                  </a:txBody>
                  <a:tcPr marL="9200" marR="9200" marT="1840" marB="1840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effectLst/>
                          <a:latin typeface="Helvetica Neue" panose="02000503000000020004" pitchFamily="2" charset="0"/>
                        </a:rPr>
                        <a:t>Azure Machine Learning, Cognitive Services</a:t>
                      </a:r>
                    </a:p>
                  </a:txBody>
                  <a:tcPr marL="9200" marR="9200" marT="1840" marB="1840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effectLst/>
                          <a:latin typeface="Helvetica Neue" panose="02000503000000020004" pitchFamily="2" charset="0"/>
                        </a:rPr>
                        <a:t>AI Platform, AutoML, TensorFlow</a:t>
                      </a:r>
                    </a:p>
                  </a:txBody>
                  <a:tcPr marL="9200" marR="9200" marT="1840" marB="1840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effectLst/>
                          <a:latin typeface="Helvetica Neue" panose="02000503000000020004" pitchFamily="2" charset="0"/>
                        </a:rPr>
                        <a:t>Machine learning models, natural language processing, computer vision</a:t>
                      </a:r>
                    </a:p>
                  </a:txBody>
                  <a:tcPr marL="9200" marR="9200" marT="1840" marB="1840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59489872"/>
                  </a:ext>
                </a:extLst>
              </a:tr>
              <a:tr h="652691">
                <a:tc>
                  <a:txBody>
                    <a:bodyPr/>
                    <a:lstStyle/>
                    <a:p>
                      <a:r>
                        <a:rPr lang="en-GB" sz="1400" b="1">
                          <a:solidFill>
                            <a:srgbClr val="FFFF00"/>
                          </a:solidFill>
                          <a:effectLst/>
                          <a:latin typeface="Helvetica Neue" panose="02000503000000020004" pitchFamily="2" charset="0"/>
                        </a:rPr>
                        <a:t>Serverless</a:t>
                      </a:r>
                      <a:endParaRPr lang="en-GB" sz="1400">
                        <a:solidFill>
                          <a:srgbClr val="FFFF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200" marR="9200" marT="1840" marB="1840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effectLst/>
                          <a:latin typeface="Helvetica Neue" panose="02000503000000020004" pitchFamily="2" charset="0"/>
                        </a:rPr>
                        <a:t>AWS Lambda</a:t>
                      </a:r>
                    </a:p>
                  </a:txBody>
                  <a:tcPr marL="9200" marR="9200" marT="1840" marB="1840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effectLst/>
                          <a:latin typeface="Helvetica Neue" panose="02000503000000020004" pitchFamily="2" charset="0"/>
                        </a:rPr>
                        <a:t>Azure Functions</a:t>
                      </a:r>
                    </a:p>
                  </a:txBody>
                  <a:tcPr marL="9200" marR="9200" marT="1840" marB="1840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effectLst/>
                          <a:latin typeface="Helvetica Neue" panose="02000503000000020004" pitchFamily="2" charset="0"/>
                        </a:rPr>
                        <a:t>Cloud Functions</a:t>
                      </a:r>
                    </a:p>
                  </a:txBody>
                  <a:tcPr marL="9200" marR="9200" marT="1840" marB="1840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effectLst/>
                          <a:latin typeface="Helvetica Neue" panose="02000503000000020004" pitchFamily="2" charset="0"/>
                        </a:rPr>
                        <a:t>Event-driven computing, running code without provisioning or managing servers</a:t>
                      </a:r>
                    </a:p>
                  </a:txBody>
                  <a:tcPr marL="9200" marR="9200" marT="1840" marB="1840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1602034"/>
                  </a:ext>
                </a:extLst>
              </a:tr>
              <a:tr h="327979">
                <a:tc>
                  <a:txBody>
                    <a:bodyPr/>
                    <a:lstStyle/>
                    <a:p>
                      <a:r>
                        <a:rPr lang="en-GB" sz="1400" b="1">
                          <a:solidFill>
                            <a:srgbClr val="FFFF00"/>
                          </a:solidFill>
                          <a:effectLst/>
                          <a:latin typeface="Helvetica Neue" panose="02000503000000020004" pitchFamily="2" charset="0"/>
                        </a:rPr>
                        <a:t>Containers</a:t>
                      </a:r>
                      <a:endParaRPr lang="en-GB" sz="1400">
                        <a:solidFill>
                          <a:srgbClr val="FFFF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200" marR="9200" marT="1840" marB="1840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effectLst/>
                          <a:latin typeface="Helvetica Neue" panose="02000503000000020004" pitchFamily="2" charset="0"/>
                        </a:rPr>
                        <a:t>Amazon ECS, EKS</a:t>
                      </a:r>
                    </a:p>
                  </a:txBody>
                  <a:tcPr marL="9200" marR="9200" marT="1840" marB="1840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effectLst/>
                          <a:latin typeface="Helvetica Neue" panose="02000503000000020004" pitchFamily="2" charset="0"/>
                        </a:rPr>
                        <a:t>Azure Kubernetes Service (AKS)</a:t>
                      </a:r>
                    </a:p>
                  </a:txBody>
                  <a:tcPr marL="9200" marR="9200" marT="1840" marB="1840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effectLst/>
                          <a:latin typeface="Helvetica Neue" panose="02000503000000020004" pitchFamily="2" charset="0"/>
                        </a:rPr>
                        <a:t>Google Kubernetes Engine (GKE)</a:t>
                      </a:r>
                    </a:p>
                  </a:txBody>
                  <a:tcPr marL="9200" marR="9200" marT="1840" marB="1840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effectLst/>
                          <a:latin typeface="Helvetica Neue" panose="02000503000000020004" pitchFamily="2" charset="0"/>
                        </a:rPr>
                        <a:t>Container orchestration, managing Docker containers</a:t>
                      </a:r>
                    </a:p>
                  </a:txBody>
                  <a:tcPr marL="9200" marR="9200" marT="1840" marB="1840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32651097"/>
                  </a:ext>
                </a:extLst>
              </a:tr>
              <a:tr h="490335">
                <a:tc>
                  <a:txBody>
                    <a:bodyPr/>
                    <a:lstStyle/>
                    <a:p>
                      <a:r>
                        <a:rPr lang="en-GB" sz="1400" b="1">
                          <a:solidFill>
                            <a:srgbClr val="FFFF00"/>
                          </a:solidFill>
                          <a:effectLst/>
                          <a:latin typeface="Helvetica Neue" panose="02000503000000020004" pitchFamily="2" charset="0"/>
                        </a:rPr>
                        <a:t>DevOps</a:t>
                      </a:r>
                      <a:endParaRPr lang="en-GB" sz="1400">
                        <a:solidFill>
                          <a:srgbClr val="FFFF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200" marR="9200" marT="1840" marB="1840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effectLst/>
                          <a:latin typeface="Helvetica Neue" panose="02000503000000020004" pitchFamily="2" charset="0"/>
                        </a:rPr>
                        <a:t>CodePipeline, CodeDeploy, CodeCommit</a:t>
                      </a:r>
                    </a:p>
                  </a:txBody>
                  <a:tcPr marL="9200" marR="9200" marT="1840" marB="1840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effectLst/>
                          <a:latin typeface="Helvetica Neue" panose="02000503000000020004" pitchFamily="2" charset="0"/>
                        </a:rPr>
                        <a:t>Azure DevOps, Azure Pipelines</a:t>
                      </a:r>
                    </a:p>
                  </a:txBody>
                  <a:tcPr marL="9200" marR="9200" marT="1840" marB="1840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effectLst/>
                          <a:latin typeface="Helvetica Neue" panose="02000503000000020004" pitchFamily="2" charset="0"/>
                        </a:rPr>
                        <a:t>Cloud Build, Cloud Deployment Manager</a:t>
                      </a:r>
                    </a:p>
                  </a:txBody>
                  <a:tcPr marL="9200" marR="9200" marT="1840" marB="1840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effectLst/>
                          <a:latin typeface="Helvetica Neue" panose="02000503000000020004" pitchFamily="2" charset="0"/>
                        </a:rPr>
                        <a:t>Continuous integration and deployment, version control, automated testing</a:t>
                      </a:r>
                    </a:p>
                  </a:txBody>
                  <a:tcPr marL="9200" marR="9200" marT="1840" marB="1840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2980606"/>
                  </a:ext>
                </a:extLst>
              </a:tr>
              <a:tr h="490335">
                <a:tc>
                  <a:txBody>
                    <a:bodyPr/>
                    <a:lstStyle/>
                    <a:p>
                      <a:r>
                        <a:rPr lang="en-GB" sz="1400" b="1">
                          <a:solidFill>
                            <a:srgbClr val="FFFF00"/>
                          </a:solidFill>
                          <a:effectLst/>
                          <a:latin typeface="Helvetica Neue" panose="02000503000000020004" pitchFamily="2" charset="0"/>
                        </a:rPr>
                        <a:t>Mobile</a:t>
                      </a:r>
                      <a:endParaRPr lang="en-GB" sz="1400">
                        <a:solidFill>
                          <a:srgbClr val="FFFF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200" marR="9200" marT="1840" marB="1840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effectLst/>
                          <a:latin typeface="Helvetica Neue" panose="02000503000000020004" pitchFamily="2" charset="0"/>
                        </a:rPr>
                        <a:t>AWS Amplify</a:t>
                      </a:r>
                    </a:p>
                  </a:txBody>
                  <a:tcPr marL="9200" marR="9200" marT="1840" marB="1840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effectLst/>
                          <a:latin typeface="Helvetica Neue" panose="02000503000000020004" pitchFamily="2" charset="0"/>
                        </a:rPr>
                        <a:t>Azure Mobile Apps</a:t>
                      </a:r>
                    </a:p>
                  </a:txBody>
                  <a:tcPr marL="9200" marR="9200" marT="1840" marB="1840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effectLst/>
                          <a:latin typeface="Helvetica Neue" panose="02000503000000020004" pitchFamily="2" charset="0"/>
                        </a:rPr>
                        <a:t>Firebase</a:t>
                      </a:r>
                    </a:p>
                  </a:txBody>
                  <a:tcPr marL="9200" marR="9200" marT="1840" marB="1840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effectLst/>
                          <a:latin typeface="Helvetica Neue" panose="02000503000000020004" pitchFamily="2" charset="0"/>
                        </a:rPr>
                        <a:t>Building and managing mobile apps, backend services for mobile apps</a:t>
                      </a:r>
                    </a:p>
                  </a:txBody>
                  <a:tcPr marL="9200" marR="9200" marT="1840" marB="1840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3998583"/>
                  </a:ext>
                </a:extLst>
              </a:tr>
              <a:tr h="490335">
                <a:tc>
                  <a:txBody>
                    <a:bodyPr/>
                    <a:lstStyle/>
                    <a:p>
                      <a:r>
                        <a:rPr lang="en-GB" sz="1400" b="1">
                          <a:solidFill>
                            <a:srgbClr val="FFFF00"/>
                          </a:solidFill>
                          <a:effectLst/>
                          <a:latin typeface="Helvetica Neue" panose="02000503000000020004" pitchFamily="2" charset="0"/>
                        </a:rPr>
                        <a:t>IoT</a:t>
                      </a:r>
                      <a:endParaRPr lang="en-GB" sz="1400">
                        <a:solidFill>
                          <a:srgbClr val="FFFF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200" marR="9200" marT="1840" marB="1840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effectLst/>
                          <a:latin typeface="Helvetica Neue" panose="02000503000000020004" pitchFamily="2" charset="0"/>
                        </a:rPr>
                        <a:t>AWS IoT Core</a:t>
                      </a:r>
                    </a:p>
                  </a:txBody>
                  <a:tcPr marL="9200" marR="9200" marT="1840" marB="1840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effectLst/>
                          <a:latin typeface="Helvetica Neue" panose="02000503000000020004" pitchFamily="2" charset="0"/>
                        </a:rPr>
                        <a:t>Azure IoT Hub</a:t>
                      </a:r>
                    </a:p>
                  </a:txBody>
                  <a:tcPr marL="9200" marR="9200" marT="1840" marB="1840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effectLst/>
                          <a:latin typeface="Helvetica Neue" panose="02000503000000020004" pitchFamily="2" charset="0"/>
                        </a:rPr>
                        <a:t>Cloud IoT Core</a:t>
                      </a:r>
                    </a:p>
                  </a:txBody>
                  <a:tcPr marL="9200" marR="9200" marT="1840" marB="1840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effectLst/>
                          <a:latin typeface="Helvetica Neue" panose="02000503000000020004" pitchFamily="2" charset="0"/>
                        </a:rPr>
                        <a:t>Connecting and managing IoT devices, processing and </a:t>
                      </a:r>
                      <a:r>
                        <a:rPr lang="en-GB" sz="1100" dirty="0" err="1">
                          <a:effectLst/>
                          <a:latin typeface="Helvetica Neue" panose="02000503000000020004" pitchFamily="2" charset="0"/>
                        </a:rPr>
                        <a:t>analyzing</a:t>
                      </a:r>
                      <a:r>
                        <a:rPr lang="en-GB" sz="1100" dirty="0">
                          <a:effectLst/>
                          <a:latin typeface="Helvetica Neue" panose="02000503000000020004" pitchFamily="2" charset="0"/>
                        </a:rPr>
                        <a:t> IoT data</a:t>
                      </a:r>
                    </a:p>
                  </a:txBody>
                  <a:tcPr marL="9200" marR="9200" marT="1840" marB="1840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84683936"/>
                  </a:ext>
                </a:extLst>
              </a:tr>
              <a:tr h="490335">
                <a:tc>
                  <a:txBody>
                    <a:bodyPr/>
                    <a:lstStyle/>
                    <a:p>
                      <a:r>
                        <a:rPr lang="en-GB" sz="1400" b="1" dirty="0">
                          <a:solidFill>
                            <a:srgbClr val="FFFF00"/>
                          </a:solidFill>
                          <a:effectLst/>
                          <a:latin typeface="Helvetica Neue" panose="02000503000000020004" pitchFamily="2" charset="0"/>
                        </a:rPr>
                        <a:t>Blockchain</a:t>
                      </a:r>
                      <a:endParaRPr lang="en-GB" sz="1400" dirty="0">
                        <a:solidFill>
                          <a:srgbClr val="FFFF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200" marR="9200" marT="1840" marB="1840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>
                          <a:effectLst/>
                          <a:latin typeface="Helvetica Neue" panose="02000503000000020004" pitchFamily="2" charset="0"/>
                        </a:rPr>
                        <a:t>Amazon Managed Blockchain</a:t>
                      </a:r>
                    </a:p>
                  </a:txBody>
                  <a:tcPr marL="9200" marR="9200" marT="1840" marB="1840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>
                          <a:effectLst/>
                          <a:latin typeface="Helvetica Neue" panose="02000503000000020004" pitchFamily="2" charset="0"/>
                        </a:rPr>
                        <a:t>Azure Blockchain Service</a:t>
                      </a:r>
                    </a:p>
                  </a:txBody>
                  <a:tcPr marL="9200" marR="9200" marT="1840" marB="1840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>
                          <a:effectLst/>
                          <a:latin typeface="Helvetica Neue" panose="02000503000000020004" pitchFamily="2" charset="0"/>
                        </a:rPr>
                        <a:t>Google Cloud Blockchain</a:t>
                      </a:r>
                    </a:p>
                  </a:txBody>
                  <a:tcPr marL="9200" marR="9200" marT="1840" marB="1840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effectLst/>
                          <a:latin typeface="Helvetica Neue" panose="02000503000000020004" pitchFamily="2" charset="0"/>
                        </a:rPr>
                        <a:t>Implementing blockchain solutions, creating and managing blockchain networks</a:t>
                      </a:r>
                    </a:p>
                  </a:txBody>
                  <a:tcPr marL="9200" marR="9200" marT="1840" marB="1840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28163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4582193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44475FB2-010A-993E-5325-7D2D7FC55E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802226"/>
              </p:ext>
            </p:extLst>
          </p:nvPr>
        </p:nvGraphicFramePr>
        <p:xfrm>
          <a:off x="263235" y="278296"/>
          <a:ext cx="10789077" cy="6247195"/>
        </p:xfrm>
        <a:graphic>
          <a:graphicData uri="http://schemas.openxmlformats.org/drawingml/2006/table">
            <a:tbl>
              <a:tblPr/>
              <a:tblGrid>
                <a:gridCol w="1128243">
                  <a:extLst>
                    <a:ext uri="{9D8B030D-6E8A-4147-A177-3AD203B41FA5}">
                      <a16:colId xmlns:a16="http://schemas.microsoft.com/office/drawing/2014/main" val="490921439"/>
                    </a:ext>
                  </a:extLst>
                </a:gridCol>
                <a:gridCol w="3014292">
                  <a:extLst>
                    <a:ext uri="{9D8B030D-6E8A-4147-A177-3AD203B41FA5}">
                      <a16:colId xmlns:a16="http://schemas.microsoft.com/office/drawing/2014/main" val="3880485642"/>
                    </a:ext>
                  </a:extLst>
                </a:gridCol>
                <a:gridCol w="3323271">
                  <a:extLst>
                    <a:ext uri="{9D8B030D-6E8A-4147-A177-3AD203B41FA5}">
                      <a16:colId xmlns:a16="http://schemas.microsoft.com/office/drawing/2014/main" val="2369601745"/>
                    </a:ext>
                  </a:extLst>
                </a:gridCol>
                <a:gridCol w="3323271">
                  <a:extLst>
                    <a:ext uri="{9D8B030D-6E8A-4147-A177-3AD203B41FA5}">
                      <a16:colId xmlns:a16="http://schemas.microsoft.com/office/drawing/2014/main" val="2412855780"/>
                    </a:ext>
                  </a:extLst>
                </a:gridCol>
              </a:tblGrid>
              <a:tr h="739279">
                <a:tc>
                  <a:txBody>
                    <a:bodyPr/>
                    <a:lstStyle/>
                    <a:p>
                      <a:r>
                        <a:rPr lang="en-GB" sz="2000" b="1" dirty="0">
                          <a:solidFill>
                            <a:srgbClr val="FFC000"/>
                          </a:solidFill>
                          <a:effectLst/>
                          <a:latin typeface=".AppleSystemUIFont"/>
                        </a:rPr>
                        <a:t>Security</a:t>
                      </a:r>
                      <a:endParaRPr lang="en-GB" sz="2000" dirty="0">
                        <a:solidFill>
                          <a:srgbClr val="FFC000"/>
                        </a:solidFill>
                        <a:effectLst/>
                        <a:latin typeface=".AppleSystemUIFont"/>
                      </a:endParaRPr>
                    </a:p>
                  </a:txBody>
                  <a:tcPr marL="36488" marR="36488" marT="7298" marB="7298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>
                          <a:solidFill>
                            <a:srgbClr val="FFFF00"/>
                          </a:solidFill>
                          <a:effectLst/>
                          <a:latin typeface=".AppleSystemUIFont"/>
                        </a:rPr>
                        <a:t>Authentication</a:t>
                      </a:r>
                    </a:p>
                  </a:txBody>
                  <a:tcPr marL="36488" marR="36488" marT="7298" marB="7298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400">
                          <a:solidFill>
                            <a:srgbClr val="92D050"/>
                          </a:solidFill>
                          <a:effectLst/>
                          <a:latin typeface=".AppleSystemUIFont"/>
                        </a:rPr>
                        <a:t>Verifying user identity (e.g., OAuth, JWT).</a:t>
                      </a:r>
                    </a:p>
                  </a:txBody>
                  <a:tcPr marL="36488" marR="36488" marT="7298" marB="7298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rgbClr val="92D050"/>
                          </a:solidFill>
                          <a:effectLst/>
                          <a:latin typeface=".AppleSystemUIFont"/>
                        </a:rPr>
                        <a:t>Ensuring only authorized users access the system.</a:t>
                      </a:r>
                    </a:p>
                  </a:txBody>
                  <a:tcPr marL="36488" marR="36488" marT="7298" marB="7298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03447545"/>
                  </a:ext>
                </a:extLst>
              </a:tr>
              <a:tr h="1096693">
                <a:tc>
                  <a:txBody>
                    <a:bodyPr/>
                    <a:lstStyle/>
                    <a:p>
                      <a:br>
                        <a:rPr lang="en-DE" sz="1400">
                          <a:effectLst/>
                          <a:latin typeface="Helvetica" pitchFamily="2" charset="0"/>
                        </a:rPr>
                      </a:br>
                      <a:endParaRPr lang="en-DE" sz="1400">
                        <a:effectLst/>
                        <a:latin typeface="Helvetica" pitchFamily="2" charset="0"/>
                      </a:endParaRPr>
                    </a:p>
                  </a:txBody>
                  <a:tcPr marL="36488" marR="36488" marT="7298" marB="7298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800">
                          <a:solidFill>
                            <a:srgbClr val="FFFF00"/>
                          </a:solidFill>
                          <a:effectLst/>
                          <a:latin typeface=".AppleSystemUIFont"/>
                        </a:rPr>
                        <a:t>Authorization</a:t>
                      </a:r>
                    </a:p>
                  </a:txBody>
                  <a:tcPr marL="36488" marR="36488" marT="7298" marB="7298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400">
                          <a:solidFill>
                            <a:srgbClr val="92D050"/>
                          </a:solidFill>
                          <a:effectLst/>
                          <a:latin typeface=".AppleSystemUIFont"/>
                        </a:rPr>
                        <a:t>Ensuring users have permission to perform actions.</a:t>
                      </a:r>
                    </a:p>
                  </a:txBody>
                  <a:tcPr marL="36488" marR="36488" marT="7298" marB="7298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400">
                          <a:solidFill>
                            <a:srgbClr val="92D050"/>
                          </a:solidFill>
                          <a:effectLst/>
                          <a:latin typeface=".AppleSystemUIFont"/>
                        </a:rPr>
                        <a:t>Enforcing user permissions and access control.</a:t>
                      </a:r>
                    </a:p>
                  </a:txBody>
                  <a:tcPr marL="36488" marR="36488" marT="7298" marB="7298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5289348"/>
                  </a:ext>
                </a:extLst>
              </a:tr>
              <a:tr h="739279">
                <a:tc>
                  <a:txBody>
                    <a:bodyPr/>
                    <a:lstStyle/>
                    <a:p>
                      <a:br>
                        <a:rPr lang="en-DE" sz="1400">
                          <a:effectLst/>
                          <a:latin typeface="Helvetica" pitchFamily="2" charset="0"/>
                        </a:rPr>
                      </a:br>
                      <a:endParaRPr lang="en-DE" sz="1400">
                        <a:effectLst/>
                        <a:latin typeface="Helvetica" pitchFamily="2" charset="0"/>
                      </a:endParaRPr>
                    </a:p>
                  </a:txBody>
                  <a:tcPr marL="36488" marR="36488" marT="7298" marB="7298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800">
                          <a:solidFill>
                            <a:srgbClr val="FFFF00"/>
                          </a:solidFill>
                          <a:effectLst/>
                          <a:latin typeface=".AppleSystemUIFont"/>
                        </a:rPr>
                        <a:t>Encryption</a:t>
                      </a:r>
                    </a:p>
                  </a:txBody>
                  <a:tcPr marL="36488" marR="36488" marT="7298" marB="7298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400">
                          <a:solidFill>
                            <a:srgbClr val="92D050"/>
                          </a:solidFill>
                          <a:effectLst/>
                          <a:latin typeface=".AppleSystemUIFont"/>
                        </a:rPr>
                        <a:t>Protecting data in transit (TLS/SSL) and at rest.</a:t>
                      </a:r>
                    </a:p>
                  </a:txBody>
                  <a:tcPr marL="36488" marR="36488" marT="7298" marB="7298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400">
                          <a:solidFill>
                            <a:srgbClr val="92D050"/>
                          </a:solidFill>
                          <a:effectLst/>
                          <a:latin typeface=".AppleSystemUIFont"/>
                        </a:rPr>
                        <a:t>Securing sensitive data from unauthorized access.</a:t>
                      </a:r>
                    </a:p>
                  </a:txBody>
                  <a:tcPr marL="36488" marR="36488" marT="7298" marB="7298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4246147"/>
                  </a:ext>
                </a:extLst>
              </a:tr>
              <a:tr h="739279">
                <a:tc>
                  <a:txBody>
                    <a:bodyPr/>
                    <a:lstStyle/>
                    <a:p>
                      <a:br>
                        <a:rPr lang="en-DE" sz="1400">
                          <a:effectLst/>
                          <a:latin typeface="Helvetica" pitchFamily="2" charset="0"/>
                        </a:rPr>
                      </a:br>
                      <a:endParaRPr lang="en-DE" sz="1400">
                        <a:effectLst/>
                        <a:latin typeface="Helvetica" pitchFamily="2" charset="0"/>
                      </a:endParaRPr>
                    </a:p>
                  </a:txBody>
                  <a:tcPr marL="36488" marR="36488" marT="7298" marB="7298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800">
                          <a:solidFill>
                            <a:srgbClr val="FFFF00"/>
                          </a:solidFill>
                          <a:effectLst/>
                          <a:latin typeface=".AppleSystemUIFont"/>
                        </a:rPr>
                        <a:t>Firewalls</a:t>
                      </a:r>
                    </a:p>
                  </a:txBody>
                  <a:tcPr marL="36488" marR="36488" marT="7298" marB="7298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400">
                          <a:solidFill>
                            <a:srgbClr val="92D050"/>
                          </a:solidFill>
                          <a:effectLst/>
                          <a:latin typeface=".AppleSystemUIFont"/>
                        </a:rPr>
                        <a:t>Protecting networks from unauthorized access.</a:t>
                      </a:r>
                    </a:p>
                  </a:txBody>
                  <a:tcPr marL="36488" marR="36488" marT="7298" marB="7298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400">
                          <a:solidFill>
                            <a:srgbClr val="92D050"/>
                          </a:solidFill>
                          <a:effectLst/>
                          <a:latin typeface=".AppleSystemUIFont"/>
                        </a:rPr>
                        <a:t>Controlling incoming and outgoing network traffic.</a:t>
                      </a:r>
                    </a:p>
                  </a:txBody>
                  <a:tcPr marL="36488" marR="36488" marT="7298" marB="7298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24566514"/>
                  </a:ext>
                </a:extLst>
              </a:tr>
              <a:tr h="739279">
                <a:tc>
                  <a:txBody>
                    <a:bodyPr/>
                    <a:lstStyle/>
                    <a:p>
                      <a:br>
                        <a:rPr lang="en-DE" sz="1400">
                          <a:effectLst/>
                          <a:latin typeface="Helvetica" pitchFamily="2" charset="0"/>
                        </a:rPr>
                      </a:br>
                      <a:endParaRPr lang="en-DE" sz="1400">
                        <a:effectLst/>
                        <a:latin typeface="Helvetica" pitchFamily="2" charset="0"/>
                      </a:endParaRPr>
                    </a:p>
                  </a:txBody>
                  <a:tcPr marL="36488" marR="36488" marT="7298" marB="7298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>
                          <a:solidFill>
                            <a:srgbClr val="FFFF00"/>
                          </a:solidFill>
                          <a:effectLst/>
                          <a:latin typeface=".AppleSystemUIFont"/>
                        </a:rPr>
                        <a:t>Intrusion Detection Systems (IDS)</a:t>
                      </a:r>
                    </a:p>
                  </a:txBody>
                  <a:tcPr marL="36488" marR="36488" marT="7298" marB="7298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rgbClr val="92D050"/>
                          </a:solidFill>
                          <a:effectLst/>
                          <a:latin typeface=".AppleSystemUIFont"/>
                        </a:rPr>
                        <a:t>Monitoring for malicious activity.</a:t>
                      </a:r>
                    </a:p>
                  </a:txBody>
                  <a:tcPr marL="36488" marR="36488" marT="7298" marB="7298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400">
                          <a:solidFill>
                            <a:srgbClr val="92D050"/>
                          </a:solidFill>
                          <a:effectLst/>
                          <a:latin typeface=".AppleSystemUIFont"/>
                        </a:rPr>
                        <a:t>Detecting and responding to security threats.</a:t>
                      </a:r>
                    </a:p>
                  </a:txBody>
                  <a:tcPr marL="36488" marR="36488" marT="7298" marB="7298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2726784"/>
                  </a:ext>
                </a:extLst>
              </a:tr>
              <a:tr h="1096693">
                <a:tc>
                  <a:txBody>
                    <a:bodyPr/>
                    <a:lstStyle/>
                    <a:p>
                      <a:br>
                        <a:rPr lang="en-DE" sz="1400">
                          <a:effectLst/>
                          <a:latin typeface="Helvetica" pitchFamily="2" charset="0"/>
                        </a:rPr>
                      </a:br>
                      <a:endParaRPr lang="en-DE" sz="1400">
                        <a:effectLst/>
                        <a:latin typeface="Helvetica" pitchFamily="2" charset="0"/>
                      </a:endParaRPr>
                    </a:p>
                  </a:txBody>
                  <a:tcPr marL="36488" marR="36488" marT="7298" marB="7298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800">
                          <a:solidFill>
                            <a:srgbClr val="FFFF00"/>
                          </a:solidFill>
                          <a:effectLst/>
                          <a:latin typeface=".AppleSystemUIFont"/>
                        </a:rPr>
                        <a:t>Web Application Firewalls (WAF)</a:t>
                      </a:r>
                    </a:p>
                  </a:txBody>
                  <a:tcPr marL="36488" marR="36488" marT="7298" marB="7298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400">
                          <a:solidFill>
                            <a:srgbClr val="92D050"/>
                          </a:solidFill>
                          <a:effectLst/>
                          <a:latin typeface=".AppleSystemUIFont"/>
                        </a:rPr>
                        <a:t>Protecting web applications from attacks.</a:t>
                      </a:r>
                    </a:p>
                  </a:txBody>
                  <a:tcPr marL="36488" marR="36488" marT="7298" marB="7298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400">
                          <a:solidFill>
                            <a:srgbClr val="92D050"/>
                          </a:solidFill>
                          <a:effectLst/>
                          <a:latin typeface=".AppleSystemUIFont"/>
                        </a:rPr>
                        <a:t>Shielding web applications from common threats like SQL injection.</a:t>
                      </a:r>
                    </a:p>
                  </a:txBody>
                  <a:tcPr marL="36488" marR="36488" marT="7298" marB="7298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1683963"/>
                  </a:ext>
                </a:extLst>
              </a:tr>
              <a:tr h="1096693">
                <a:tc>
                  <a:txBody>
                    <a:bodyPr/>
                    <a:lstStyle/>
                    <a:p>
                      <a:br>
                        <a:rPr lang="en-DE" sz="1400">
                          <a:effectLst/>
                          <a:latin typeface="Helvetica" pitchFamily="2" charset="0"/>
                        </a:rPr>
                      </a:br>
                      <a:endParaRPr lang="en-DE" sz="1400">
                        <a:effectLst/>
                        <a:latin typeface="Helvetica" pitchFamily="2" charset="0"/>
                      </a:endParaRPr>
                    </a:p>
                  </a:txBody>
                  <a:tcPr marL="36488" marR="36488" marT="7298" marB="7298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>
                          <a:solidFill>
                            <a:srgbClr val="FFFF00"/>
                          </a:solidFill>
                          <a:effectLst/>
                          <a:latin typeface=".AppleSystemUIFont"/>
                        </a:rPr>
                        <a:t>DDoS Protection</a:t>
                      </a:r>
                    </a:p>
                  </a:txBody>
                  <a:tcPr marL="36488" marR="36488" marT="7298" marB="7298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400">
                          <a:solidFill>
                            <a:srgbClr val="92D050"/>
                          </a:solidFill>
                          <a:effectLst/>
                          <a:latin typeface=".AppleSystemUIFont"/>
                        </a:rPr>
                        <a:t>Mitigating Distributed Denial of Service attacks.</a:t>
                      </a:r>
                    </a:p>
                  </a:txBody>
                  <a:tcPr marL="36488" marR="36488" marT="7298" marB="7298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rgbClr val="92D050"/>
                          </a:solidFill>
                          <a:effectLst/>
                          <a:latin typeface=".AppleSystemUIFont"/>
                        </a:rPr>
                        <a:t>Protecting services from being overwhelmed by malicious traffic.</a:t>
                      </a:r>
                    </a:p>
                  </a:txBody>
                  <a:tcPr marL="36488" marR="36488" marT="7298" marB="7298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27641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238361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3A8B5EA-C05E-B094-7957-6693E5E151F9}"/>
              </a:ext>
            </a:extLst>
          </p:cNvPr>
          <p:cNvSpPr txBox="1"/>
          <p:nvPr/>
        </p:nvSpPr>
        <p:spPr>
          <a:xfrm>
            <a:off x="217660" y="363057"/>
            <a:ext cx="1175668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>
                <a:solidFill>
                  <a:srgbClr val="FFFF00"/>
                </a:solidFill>
                <a:effectLst/>
                <a:latin typeface="Helvetica Neue" panose="02000503000000020004" pitchFamily="2" charset="0"/>
              </a:rPr>
              <a:t>How to System Design: E-commerce like </a:t>
            </a:r>
            <a:r>
              <a:rPr lang="en-GB" sz="2800" b="1" dirty="0" err="1">
                <a:solidFill>
                  <a:srgbClr val="FFFF00"/>
                </a:solidFill>
                <a:effectLst/>
                <a:latin typeface="Helvetica Neue" panose="02000503000000020004" pitchFamily="2" charset="0"/>
              </a:rPr>
              <a:t>Amazon.com,Flipkart</a:t>
            </a:r>
            <a:r>
              <a:rPr lang="en-GB" sz="2800" b="1" dirty="0">
                <a:solidFill>
                  <a:srgbClr val="FFFF00"/>
                </a:solidFill>
                <a:effectLst/>
                <a:latin typeface="Helvetica Neue" panose="02000503000000020004" pitchFamily="2" charset="0"/>
              </a:rPr>
              <a:t> etc..</a:t>
            </a:r>
          </a:p>
          <a:p>
            <a:endParaRPr lang="en-DE" sz="2000" b="1" dirty="0">
              <a:solidFill>
                <a:srgbClr val="FFC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5EC787-1253-98A7-1928-0BF38DF83B52}"/>
              </a:ext>
            </a:extLst>
          </p:cNvPr>
          <p:cNvSpPr txBox="1"/>
          <p:nvPr/>
        </p:nvSpPr>
        <p:spPr>
          <a:xfrm>
            <a:off x="955964" y="1514702"/>
            <a:ext cx="457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000" b="1" dirty="0">
                <a:solidFill>
                  <a:srgbClr val="FFC000"/>
                </a:solidFill>
              </a:rPr>
              <a:t>1) F</a:t>
            </a:r>
            <a:r>
              <a:rPr lang="en-GB" sz="2000" b="1" dirty="0">
                <a:solidFill>
                  <a:srgbClr val="FFC000"/>
                </a:solidFill>
              </a:rPr>
              <a:t>u</a:t>
            </a:r>
            <a:r>
              <a:rPr lang="en-DE" sz="2000" b="1" dirty="0">
                <a:solidFill>
                  <a:srgbClr val="FFC000"/>
                </a:solidFill>
              </a:rPr>
              <a:t>nctional Requirement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DE0F46-F46E-0B52-B4B6-B93628AAB7A6}"/>
              </a:ext>
            </a:extLst>
          </p:cNvPr>
          <p:cNvSpPr txBox="1"/>
          <p:nvPr/>
        </p:nvSpPr>
        <p:spPr>
          <a:xfrm>
            <a:off x="955963" y="2031877"/>
            <a:ext cx="4571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000" b="1" dirty="0">
                <a:solidFill>
                  <a:srgbClr val="FFC000"/>
                </a:solidFill>
              </a:rPr>
              <a:t>2) NON-  F</a:t>
            </a:r>
            <a:r>
              <a:rPr lang="en-GB" sz="2000" b="1" dirty="0">
                <a:solidFill>
                  <a:srgbClr val="FFC000"/>
                </a:solidFill>
              </a:rPr>
              <a:t>u</a:t>
            </a:r>
            <a:r>
              <a:rPr lang="en-DE" sz="2000" b="1" dirty="0">
                <a:solidFill>
                  <a:srgbClr val="FFC000"/>
                </a:solidFill>
              </a:rPr>
              <a:t>nctional Requirement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47B35E-BA04-51B4-8908-3C07B7916C13}"/>
              </a:ext>
            </a:extLst>
          </p:cNvPr>
          <p:cNvSpPr txBox="1"/>
          <p:nvPr/>
        </p:nvSpPr>
        <p:spPr>
          <a:xfrm>
            <a:off x="872835" y="2549052"/>
            <a:ext cx="32558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000" b="1" dirty="0">
                <a:solidFill>
                  <a:srgbClr val="FFC000"/>
                </a:solidFill>
              </a:rPr>
              <a:t>3)  </a:t>
            </a:r>
            <a:r>
              <a:rPr lang="en-US" sz="2000" b="1" dirty="0">
                <a:solidFill>
                  <a:srgbClr val="FFC000"/>
                </a:solidFill>
              </a:rPr>
              <a:t>Capacity Estimation</a:t>
            </a:r>
            <a:endParaRPr lang="en-DE" sz="2000" b="1" dirty="0">
              <a:solidFill>
                <a:srgbClr val="FFC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28BB59-5E1B-906A-120D-09BFFC6C8A0A}"/>
              </a:ext>
            </a:extLst>
          </p:cNvPr>
          <p:cNvSpPr txBox="1"/>
          <p:nvPr/>
        </p:nvSpPr>
        <p:spPr>
          <a:xfrm>
            <a:off x="872836" y="3117180"/>
            <a:ext cx="32558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C000"/>
                </a:solidFill>
              </a:rPr>
              <a:t>4) DB Design</a:t>
            </a:r>
            <a:endParaRPr lang="en-DE" sz="2000" b="1" dirty="0">
              <a:solidFill>
                <a:srgbClr val="FFC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F8C20F-2D48-FAD0-72BE-D667D40A8E15}"/>
              </a:ext>
            </a:extLst>
          </p:cNvPr>
          <p:cNvSpPr txBox="1"/>
          <p:nvPr/>
        </p:nvSpPr>
        <p:spPr>
          <a:xfrm>
            <a:off x="817418" y="3685308"/>
            <a:ext cx="29648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000" b="1" dirty="0">
                <a:solidFill>
                  <a:srgbClr val="FFC000"/>
                </a:solidFill>
              </a:rPr>
              <a:t>5)  API Design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FDB1E98-4241-3C19-1099-ACDFE642F333}"/>
              </a:ext>
            </a:extLst>
          </p:cNvPr>
          <p:cNvSpPr txBox="1"/>
          <p:nvPr/>
        </p:nvSpPr>
        <p:spPr>
          <a:xfrm>
            <a:off x="817418" y="4272126"/>
            <a:ext cx="29648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000" b="1" dirty="0">
                <a:solidFill>
                  <a:srgbClr val="FFC000"/>
                </a:solidFill>
              </a:rPr>
              <a:t>6) HLD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319A5BA-BEE5-06EC-3706-0541D23E6E13}"/>
              </a:ext>
            </a:extLst>
          </p:cNvPr>
          <p:cNvSpPr txBox="1"/>
          <p:nvPr/>
        </p:nvSpPr>
        <p:spPr>
          <a:xfrm>
            <a:off x="817418" y="4858944"/>
            <a:ext cx="29648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000" b="1" dirty="0">
                <a:solidFill>
                  <a:srgbClr val="FFC000"/>
                </a:solidFill>
              </a:rPr>
              <a:t>7) SPOF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0305CF3-C184-F8F6-2C0B-97BBAD7157F1}"/>
              </a:ext>
            </a:extLst>
          </p:cNvPr>
          <p:cNvSpPr txBox="1"/>
          <p:nvPr/>
        </p:nvSpPr>
        <p:spPr>
          <a:xfrm>
            <a:off x="817418" y="5343298"/>
            <a:ext cx="35467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000" b="1" dirty="0">
                <a:solidFill>
                  <a:srgbClr val="FFC000"/>
                </a:solidFill>
              </a:rPr>
              <a:t>8) Scale for Millions, Billions Users</a:t>
            </a:r>
          </a:p>
        </p:txBody>
      </p:sp>
    </p:spTree>
    <p:extLst>
      <p:ext uri="{BB962C8B-B14F-4D97-AF65-F5344CB8AC3E}">
        <p14:creationId xmlns:p14="http://schemas.microsoft.com/office/powerpoint/2010/main" val="138058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FCE8A69-94D5-0F88-BCD3-92F1ABADCF93}"/>
              </a:ext>
            </a:extLst>
          </p:cNvPr>
          <p:cNvSpPr txBox="1"/>
          <p:nvPr/>
        </p:nvSpPr>
        <p:spPr>
          <a:xfrm>
            <a:off x="1325217" y="583096"/>
            <a:ext cx="4599336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 dirty="0">
                <a:solidFill>
                  <a:srgbClr val="FFFF00"/>
                </a:solidFill>
                <a:effectLst/>
                <a:latin typeface="Helvetica Neue" panose="02000503000000020004" pitchFamily="2" charset="0"/>
              </a:rPr>
              <a:t>Data Size Conversions</a:t>
            </a:r>
            <a:endParaRPr lang="en-GB" sz="3200" dirty="0">
              <a:solidFill>
                <a:srgbClr val="FFFF00"/>
              </a:solidFill>
              <a:effectLst/>
              <a:latin typeface="Helvetica Neue" panose="02000503000000020004" pitchFamily="2" charset="0"/>
            </a:endParaRPr>
          </a:p>
          <a:p>
            <a:endParaRPr lang="en-DE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46FE04A-967A-C509-673D-F6A3A08484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7822122"/>
              </p:ext>
            </p:extLst>
          </p:nvPr>
        </p:nvGraphicFramePr>
        <p:xfrm>
          <a:off x="279538" y="1842445"/>
          <a:ext cx="11793190" cy="4054773"/>
        </p:xfrm>
        <a:graphic>
          <a:graphicData uri="http://schemas.openxmlformats.org/drawingml/2006/table">
            <a:tbl>
              <a:tblPr/>
              <a:tblGrid>
                <a:gridCol w="2358638">
                  <a:extLst>
                    <a:ext uri="{9D8B030D-6E8A-4147-A177-3AD203B41FA5}">
                      <a16:colId xmlns:a16="http://schemas.microsoft.com/office/drawing/2014/main" val="2682130175"/>
                    </a:ext>
                  </a:extLst>
                </a:gridCol>
                <a:gridCol w="2358638">
                  <a:extLst>
                    <a:ext uri="{9D8B030D-6E8A-4147-A177-3AD203B41FA5}">
                      <a16:colId xmlns:a16="http://schemas.microsoft.com/office/drawing/2014/main" val="2163959857"/>
                    </a:ext>
                  </a:extLst>
                </a:gridCol>
                <a:gridCol w="2358638">
                  <a:extLst>
                    <a:ext uri="{9D8B030D-6E8A-4147-A177-3AD203B41FA5}">
                      <a16:colId xmlns:a16="http://schemas.microsoft.com/office/drawing/2014/main" val="2225340813"/>
                    </a:ext>
                  </a:extLst>
                </a:gridCol>
                <a:gridCol w="2358638">
                  <a:extLst>
                    <a:ext uri="{9D8B030D-6E8A-4147-A177-3AD203B41FA5}">
                      <a16:colId xmlns:a16="http://schemas.microsoft.com/office/drawing/2014/main" val="2587363564"/>
                    </a:ext>
                  </a:extLst>
                </a:gridCol>
                <a:gridCol w="2358638">
                  <a:extLst>
                    <a:ext uri="{9D8B030D-6E8A-4147-A177-3AD203B41FA5}">
                      <a16:colId xmlns:a16="http://schemas.microsoft.com/office/drawing/2014/main" val="272803403"/>
                    </a:ext>
                  </a:extLst>
                </a:gridCol>
              </a:tblGrid>
              <a:tr h="460498">
                <a:tc>
                  <a:txBody>
                    <a:bodyPr/>
                    <a:lstStyle/>
                    <a:p>
                      <a:pPr algn="ctr"/>
                      <a:r>
                        <a:rPr lang="en-GB" b="1">
                          <a:solidFill>
                            <a:srgbClr val="FFC000"/>
                          </a:solidFill>
                          <a:effectLst/>
                          <a:latin typeface="Helvetica Neue" panose="02000503000000020004" pitchFamily="2" charset="0"/>
                        </a:rPr>
                        <a:t>Unit</a:t>
                      </a:r>
                      <a:endParaRPr lang="en-GB">
                        <a:solidFill>
                          <a:srgbClr val="FFC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47625" marR="47625" marT="9525" marB="9525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>
                          <a:solidFill>
                            <a:srgbClr val="FFC000"/>
                          </a:solidFill>
                          <a:effectLst/>
                          <a:latin typeface="Helvetica Neue" panose="02000503000000020004" pitchFamily="2" charset="0"/>
                        </a:rPr>
                        <a:t>Abbreviation</a:t>
                      </a:r>
                      <a:endParaRPr lang="en-GB" dirty="0">
                        <a:solidFill>
                          <a:srgbClr val="FFC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47625" marR="47625" marT="9525" marB="9525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>
                          <a:solidFill>
                            <a:srgbClr val="FFC000"/>
                          </a:solidFill>
                          <a:effectLst/>
                          <a:latin typeface="Helvetica Neue" panose="02000503000000020004" pitchFamily="2" charset="0"/>
                        </a:rPr>
                        <a:t>Bytes (10^x)</a:t>
                      </a:r>
                      <a:endParaRPr lang="en-GB">
                        <a:solidFill>
                          <a:srgbClr val="FFC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47625" marR="47625" marT="9525" marB="9525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>
                          <a:solidFill>
                            <a:srgbClr val="FFC000"/>
                          </a:solidFill>
                          <a:effectLst/>
                          <a:latin typeface="Helvetica Neue" panose="02000503000000020004" pitchFamily="2" charset="0"/>
                        </a:rPr>
                        <a:t>Equivalent Bytes</a:t>
                      </a:r>
                      <a:endParaRPr lang="en-GB">
                        <a:solidFill>
                          <a:srgbClr val="FFC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47625" marR="47625" marT="9525" marB="9525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>
                          <a:solidFill>
                            <a:srgbClr val="FFC000"/>
                          </a:solidFill>
                          <a:effectLst/>
                          <a:latin typeface="Helvetica Neue" panose="02000503000000020004" pitchFamily="2" charset="0"/>
                        </a:rPr>
                        <a:t>Numerical Value</a:t>
                      </a:r>
                      <a:endParaRPr lang="en-GB" dirty="0">
                        <a:solidFill>
                          <a:srgbClr val="FFC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47625" marR="47625" marT="9525" marB="9525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546975"/>
                  </a:ext>
                </a:extLst>
              </a:tr>
              <a:tr h="460498">
                <a:tc>
                  <a:txBody>
                    <a:bodyPr/>
                    <a:lstStyle/>
                    <a:p>
                      <a:r>
                        <a:rPr lang="en-GB" b="1">
                          <a:solidFill>
                            <a:srgbClr val="92D050"/>
                          </a:solidFill>
                          <a:effectLst/>
                          <a:latin typeface="Helvetica Neue" panose="02000503000000020004" pitchFamily="2" charset="0"/>
                        </a:rPr>
                        <a:t>Kilobyte</a:t>
                      </a:r>
                    </a:p>
                  </a:txBody>
                  <a:tcPr marL="47625" marR="47625" marT="9525" marB="9525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  <a:latin typeface="Helvetica Neue" panose="02000503000000020004" pitchFamily="2" charset="0"/>
                        </a:rPr>
                        <a:t>KB</a:t>
                      </a:r>
                    </a:p>
                  </a:txBody>
                  <a:tcPr marL="47625" marR="47625" marT="9525" marB="9525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DE">
                          <a:effectLst/>
                          <a:latin typeface="Helvetica Neue" panose="02000503000000020004" pitchFamily="2" charset="0"/>
                        </a:rPr>
                        <a:t>10^3</a:t>
                      </a:r>
                    </a:p>
                  </a:txBody>
                  <a:tcPr marL="47625" marR="47625" marT="9525" marB="9525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  <a:latin typeface="Helvetica Neue" panose="02000503000000020004" pitchFamily="2" charset="0"/>
                        </a:rPr>
                        <a:t>1,000 bytes</a:t>
                      </a:r>
                    </a:p>
                  </a:txBody>
                  <a:tcPr marL="47625" marR="47625" marT="9525" marB="9525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  <a:latin typeface="Helvetica Neue" panose="02000503000000020004" pitchFamily="2" charset="0"/>
                        </a:rPr>
                        <a:t>1 Thousand</a:t>
                      </a:r>
                    </a:p>
                  </a:txBody>
                  <a:tcPr marL="47625" marR="47625" marT="9525" marB="9525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988633"/>
                  </a:ext>
                </a:extLst>
              </a:tr>
              <a:tr h="460498">
                <a:tc>
                  <a:txBody>
                    <a:bodyPr/>
                    <a:lstStyle/>
                    <a:p>
                      <a:r>
                        <a:rPr lang="en-GB" b="1">
                          <a:solidFill>
                            <a:srgbClr val="92D050"/>
                          </a:solidFill>
                          <a:effectLst/>
                          <a:latin typeface="Helvetica Neue" panose="02000503000000020004" pitchFamily="2" charset="0"/>
                        </a:rPr>
                        <a:t>Megabyte</a:t>
                      </a:r>
                    </a:p>
                  </a:txBody>
                  <a:tcPr marL="47625" marR="47625" marT="9525" marB="9525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  <a:latin typeface="Helvetica Neue" panose="02000503000000020004" pitchFamily="2" charset="0"/>
                        </a:rPr>
                        <a:t>MB</a:t>
                      </a:r>
                    </a:p>
                  </a:txBody>
                  <a:tcPr marL="47625" marR="47625" marT="9525" marB="9525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DE">
                          <a:effectLst/>
                          <a:latin typeface="Helvetica Neue" panose="02000503000000020004" pitchFamily="2" charset="0"/>
                        </a:rPr>
                        <a:t>10^6</a:t>
                      </a:r>
                    </a:p>
                  </a:txBody>
                  <a:tcPr marL="47625" marR="47625" marT="9525" marB="9525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  <a:latin typeface="Helvetica Neue" panose="02000503000000020004" pitchFamily="2" charset="0"/>
                        </a:rPr>
                        <a:t>1,000,000 bytes</a:t>
                      </a:r>
                    </a:p>
                  </a:txBody>
                  <a:tcPr marL="47625" marR="47625" marT="9525" marB="9525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  <a:latin typeface="Helvetica Neue" panose="02000503000000020004" pitchFamily="2" charset="0"/>
                        </a:rPr>
                        <a:t>1 Million</a:t>
                      </a:r>
                    </a:p>
                  </a:txBody>
                  <a:tcPr marL="47625" marR="47625" marT="9525" marB="9525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5347132"/>
                  </a:ext>
                </a:extLst>
              </a:tr>
              <a:tr h="891093">
                <a:tc>
                  <a:txBody>
                    <a:bodyPr/>
                    <a:lstStyle/>
                    <a:p>
                      <a:r>
                        <a:rPr lang="en-GB" b="1">
                          <a:solidFill>
                            <a:srgbClr val="92D050"/>
                          </a:solidFill>
                          <a:effectLst/>
                          <a:latin typeface="Helvetica Neue" panose="02000503000000020004" pitchFamily="2" charset="0"/>
                        </a:rPr>
                        <a:t>Gigabyte</a:t>
                      </a:r>
                    </a:p>
                  </a:txBody>
                  <a:tcPr marL="47625" marR="47625" marT="9525" marB="9525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  <a:latin typeface="Helvetica Neue" panose="02000503000000020004" pitchFamily="2" charset="0"/>
                        </a:rPr>
                        <a:t>GB</a:t>
                      </a:r>
                    </a:p>
                  </a:txBody>
                  <a:tcPr marL="47625" marR="47625" marT="9525" marB="9525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DE">
                          <a:effectLst/>
                          <a:latin typeface="Helvetica Neue" panose="02000503000000020004" pitchFamily="2" charset="0"/>
                        </a:rPr>
                        <a:t>10^9</a:t>
                      </a:r>
                    </a:p>
                  </a:txBody>
                  <a:tcPr marL="47625" marR="47625" marT="9525" marB="9525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  <a:latin typeface="Helvetica Neue" panose="02000503000000020004" pitchFamily="2" charset="0"/>
                        </a:rPr>
                        <a:t>1,000,000,000 bytes</a:t>
                      </a:r>
                    </a:p>
                  </a:txBody>
                  <a:tcPr marL="47625" marR="47625" marT="9525" marB="9525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  <a:latin typeface="Helvetica Neue" panose="02000503000000020004" pitchFamily="2" charset="0"/>
                        </a:rPr>
                        <a:t>1 Billion</a:t>
                      </a:r>
                    </a:p>
                  </a:txBody>
                  <a:tcPr marL="47625" marR="47625" marT="9525" marB="9525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5966179"/>
                  </a:ext>
                </a:extLst>
              </a:tr>
              <a:tr h="891093">
                <a:tc>
                  <a:txBody>
                    <a:bodyPr/>
                    <a:lstStyle/>
                    <a:p>
                      <a:r>
                        <a:rPr lang="en-GB" b="1">
                          <a:solidFill>
                            <a:srgbClr val="92D050"/>
                          </a:solidFill>
                          <a:effectLst/>
                          <a:latin typeface="Helvetica Neue" panose="02000503000000020004" pitchFamily="2" charset="0"/>
                        </a:rPr>
                        <a:t>Terabyte</a:t>
                      </a:r>
                    </a:p>
                  </a:txBody>
                  <a:tcPr marL="47625" marR="47625" marT="9525" marB="9525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  <a:latin typeface="Helvetica Neue" panose="02000503000000020004" pitchFamily="2" charset="0"/>
                        </a:rPr>
                        <a:t>TB</a:t>
                      </a:r>
                    </a:p>
                  </a:txBody>
                  <a:tcPr marL="47625" marR="47625" marT="9525" marB="9525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DE">
                          <a:effectLst/>
                          <a:latin typeface="Helvetica Neue" panose="02000503000000020004" pitchFamily="2" charset="0"/>
                        </a:rPr>
                        <a:t>10^12</a:t>
                      </a:r>
                    </a:p>
                  </a:txBody>
                  <a:tcPr marL="47625" marR="47625" marT="9525" marB="9525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  <a:latin typeface="Helvetica Neue" panose="02000503000000020004" pitchFamily="2" charset="0"/>
                        </a:rPr>
                        <a:t>1,000,000,000,000 bytes</a:t>
                      </a:r>
                    </a:p>
                  </a:txBody>
                  <a:tcPr marL="47625" marR="47625" marT="9525" marB="9525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  <a:latin typeface="Helvetica Neue" panose="02000503000000020004" pitchFamily="2" charset="0"/>
                        </a:rPr>
                        <a:t>1 Trillion</a:t>
                      </a:r>
                    </a:p>
                  </a:txBody>
                  <a:tcPr marL="47625" marR="47625" marT="9525" marB="9525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3807622"/>
                  </a:ext>
                </a:extLst>
              </a:tr>
              <a:tr h="891093"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rgbClr val="92D050"/>
                          </a:solidFill>
                          <a:effectLst/>
                          <a:latin typeface="Helvetica Neue" panose="02000503000000020004" pitchFamily="2" charset="0"/>
                        </a:rPr>
                        <a:t>Petabyte</a:t>
                      </a:r>
                    </a:p>
                  </a:txBody>
                  <a:tcPr marL="47625" marR="47625" marT="9525" marB="9525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  <a:latin typeface="Helvetica Neue" panose="02000503000000020004" pitchFamily="2" charset="0"/>
                        </a:rPr>
                        <a:t>PB</a:t>
                      </a:r>
                    </a:p>
                  </a:txBody>
                  <a:tcPr marL="47625" marR="47625" marT="9525" marB="9525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DE">
                          <a:effectLst/>
                          <a:latin typeface="Helvetica Neue" panose="02000503000000020004" pitchFamily="2" charset="0"/>
                        </a:rPr>
                        <a:t>10^15</a:t>
                      </a:r>
                    </a:p>
                  </a:txBody>
                  <a:tcPr marL="47625" marR="47625" marT="9525" marB="9525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  <a:latin typeface="Helvetica Neue" panose="02000503000000020004" pitchFamily="2" charset="0"/>
                        </a:rPr>
                        <a:t>1,000,000,000,000,000 bytes</a:t>
                      </a:r>
                    </a:p>
                  </a:txBody>
                  <a:tcPr marL="47625" marR="47625" marT="9525" marB="9525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  <a:latin typeface="Helvetica Neue" panose="02000503000000020004" pitchFamily="2" charset="0"/>
                        </a:rPr>
                        <a:t>1 Quadrillion</a:t>
                      </a:r>
                    </a:p>
                  </a:txBody>
                  <a:tcPr marL="47625" marR="47625" marT="9525" marB="9525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9955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374651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E2B05-9FBA-E3BA-3ABA-318C419D522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810463"/>
            <a:ext cx="4932218" cy="371475"/>
          </a:xfrm>
        </p:spPr>
        <p:txBody>
          <a:bodyPr>
            <a:normAutofit fontScale="90000"/>
          </a:bodyPr>
          <a:lstStyle/>
          <a:p>
            <a:r>
              <a:rPr lang="en-DE" dirty="0"/>
              <a:t>Client-Server Architecture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Content Placeholder 3" descr="Server symbol">
                <a:extLst>
                  <a:ext uri="{FF2B5EF4-FFF2-40B4-BE49-F238E27FC236}">
                    <a16:creationId xmlns:a16="http://schemas.microsoft.com/office/drawing/2014/main" id="{5A6BF9BF-5E57-D572-CB76-2544FA1F2A8F}"/>
                  </a:ext>
                </a:extLst>
              </p:cNvPr>
              <p:cNvGraphicFramePr>
                <a:graphicFrameLocks noGrp="1" noChangeAspect="1"/>
              </p:cNvGraphicFramePr>
              <p:nvPr>
                <p:ph idx="4294967295"/>
                <p:extLst>
                  <p:ext uri="{D42A27DB-BD31-4B8C-83A1-F6EECF244321}">
                    <p14:modId xmlns:p14="http://schemas.microsoft.com/office/powerpoint/2010/main" val="760409498"/>
                  </p:ext>
                </p:extLst>
              </p:nvPr>
            </p:nvGraphicFramePr>
            <p:xfrm>
              <a:off x="8402746" y="2656950"/>
              <a:ext cx="1344612" cy="2397125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344612" cy="2397125"/>
                    </a:xfrm>
                    <a:prstGeom prst="rect">
                      <a:avLst/>
                    </a:prstGeom>
                  </am3d:spPr>
                  <am3d:camera>
                    <am3d:pos x="0" y="0" z="5589390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157799" d="1000000"/>
                    <am3d:preTrans dx="-20171" dy="-18006390" dz="-3714845"/>
                    <am3d:scale>
                      <am3d:sx n="1000000" d="1000000"/>
                      <am3d:sy n="1000000" d="1000000"/>
                      <am3d:sz n="1000000" d="1000000"/>
                    </am3d:scale>
                    <am3d:rot ax="246612" ay="-2969874" az="-187657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261890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Content Placeholder 3" descr="Server symbol">
                <a:extLst>
                  <a:ext uri="{FF2B5EF4-FFF2-40B4-BE49-F238E27FC236}">
                    <a16:creationId xmlns:a16="http://schemas.microsoft.com/office/drawing/2014/main" id="{5A6BF9BF-5E57-D572-CB76-2544FA1F2A8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402746" y="2656950"/>
                <a:ext cx="1344612" cy="23971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 descr="Laptop Computer">
                <a:extLst>
                  <a:ext uri="{FF2B5EF4-FFF2-40B4-BE49-F238E27FC236}">
                    <a16:creationId xmlns:a16="http://schemas.microsoft.com/office/drawing/2014/main" id="{79DF2733-6CCE-1B84-3094-5E866E60B63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99640378"/>
                  </p:ext>
                </p:extLst>
              </p:nvPr>
            </p:nvGraphicFramePr>
            <p:xfrm>
              <a:off x="738344" y="1798954"/>
              <a:ext cx="2618917" cy="2715024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2618917" cy="2715024"/>
                    </a:xfrm>
                    <a:prstGeom prst="rect">
                      <a:avLst/>
                    </a:prstGeom>
                  </am3d:spPr>
                  <am3d:camera>
                    <am3d:pos x="0" y="0" z="6542252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145800" d="1000000"/>
                    <am3d:preTrans dx="-543" dy="-12469322" dz="2456953"/>
                    <am3d:scale>
                      <am3d:sx n="1000000" d="1000000"/>
                      <am3d:sy n="1000000" d="1000000"/>
                      <am3d:sz n="1000000" d="1000000"/>
                    </am3d:scale>
                    <am3d:rot ax="2450161" ay="3873068" az="2278125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307542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 descr="Laptop Computer">
                <a:extLst>
                  <a:ext uri="{FF2B5EF4-FFF2-40B4-BE49-F238E27FC236}">
                    <a16:creationId xmlns:a16="http://schemas.microsoft.com/office/drawing/2014/main" id="{79DF2733-6CCE-1B84-3094-5E866E60B63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38344" y="1798954"/>
                <a:ext cx="2618917" cy="2715024"/>
              </a:xfrm>
              <a:prstGeom prst="rect">
                <a:avLst/>
              </a:prstGeom>
            </p:spPr>
          </p:pic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CCB4873-076A-44DB-BAA5-37450F27DEB3}"/>
              </a:ext>
            </a:extLst>
          </p:cNvPr>
          <p:cNvCxnSpPr>
            <a:cxnSpLocks/>
          </p:cNvCxnSpPr>
          <p:nvPr/>
        </p:nvCxnSpPr>
        <p:spPr>
          <a:xfrm flipV="1">
            <a:off x="2881265" y="1393489"/>
            <a:ext cx="2575729" cy="1092057"/>
          </a:xfrm>
          <a:prstGeom prst="straightConnector1">
            <a:avLst/>
          </a:prstGeom>
          <a:ln w="793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10AB302-E447-50D5-2010-79BF333DD1DA}"/>
              </a:ext>
            </a:extLst>
          </p:cNvPr>
          <p:cNvCxnSpPr>
            <a:cxnSpLocks/>
          </p:cNvCxnSpPr>
          <p:nvPr/>
        </p:nvCxnSpPr>
        <p:spPr>
          <a:xfrm flipH="1">
            <a:off x="2934334" y="4442905"/>
            <a:ext cx="5237734" cy="0"/>
          </a:xfrm>
          <a:prstGeom prst="straightConnector1">
            <a:avLst/>
          </a:prstGeom>
          <a:ln w="793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27F62086-6A3A-6BF2-8BDE-EEF313D32345}"/>
              </a:ext>
            </a:extLst>
          </p:cNvPr>
          <p:cNvSpPr txBox="1"/>
          <p:nvPr/>
        </p:nvSpPr>
        <p:spPr>
          <a:xfrm>
            <a:off x="1854430" y="2922339"/>
            <a:ext cx="1862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Client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D160C3A-D311-B589-322B-C13442B8EC73}"/>
              </a:ext>
            </a:extLst>
          </p:cNvPr>
          <p:cNvSpPr txBox="1"/>
          <p:nvPr/>
        </p:nvSpPr>
        <p:spPr>
          <a:xfrm>
            <a:off x="9979681" y="3855512"/>
            <a:ext cx="1514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Server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4AA31F9-39B4-48AD-A8FC-4390B1B5E4CA}"/>
              </a:ext>
            </a:extLst>
          </p:cNvPr>
          <p:cNvSpPr txBox="1"/>
          <p:nvPr/>
        </p:nvSpPr>
        <p:spPr>
          <a:xfrm>
            <a:off x="5849857" y="415369"/>
            <a:ext cx="12650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DNS Server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9706845-0C71-3387-64DE-18DB13612A87}"/>
              </a:ext>
            </a:extLst>
          </p:cNvPr>
          <p:cNvSpPr txBox="1"/>
          <p:nvPr/>
        </p:nvSpPr>
        <p:spPr>
          <a:xfrm>
            <a:off x="1985644" y="2175981"/>
            <a:ext cx="2575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www.amazon.com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EA8D000-B184-550B-3172-0C066BF7BF7C}"/>
              </a:ext>
            </a:extLst>
          </p:cNvPr>
          <p:cNvSpPr txBox="1"/>
          <p:nvPr/>
        </p:nvSpPr>
        <p:spPr>
          <a:xfrm>
            <a:off x="767178" y="4619460"/>
            <a:ext cx="2146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1.2.3.4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21E3D51-2AD0-2DCF-7189-F209C9B7E668}"/>
              </a:ext>
            </a:extLst>
          </p:cNvPr>
          <p:cNvSpPr txBox="1"/>
          <p:nvPr/>
        </p:nvSpPr>
        <p:spPr>
          <a:xfrm>
            <a:off x="8104089" y="5134804"/>
            <a:ext cx="2252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16.17.100.200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9B07342-FFF8-D570-007D-E16D2BEE5A6F}"/>
              </a:ext>
            </a:extLst>
          </p:cNvPr>
          <p:cNvSpPr txBox="1"/>
          <p:nvPr/>
        </p:nvSpPr>
        <p:spPr>
          <a:xfrm>
            <a:off x="649356" y="4988792"/>
            <a:ext cx="2001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IP-Address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80A8F94-1AB5-5715-33B3-B5F41D45D61D}"/>
              </a:ext>
            </a:extLst>
          </p:cNvPr>
          <p:cNvSpPr txBox="1"/>
          <p:nvPr/>
        </p:nvSpPr>
        <p:spPr>
          <a:xfrm>
            <a:off x="8026383" y="5504136"/>
            <a:ext cx="2938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Server IP Address</a:t>
            </a:r>
          </a:p>
        </p:txBody>
      </p:sp>
      <p:pic>
        <p:nvPicPr>
          <p:cNvPr id="38" name="Graphic 37" descr="Bank with solid fill">
            <a:extLst>
              <a:ext uri="{FF2B5EF4-FFF2-40B4-BE49-F238E27FC236}">
                <a16:creationId xmlns:a16="http://schemas.microsoft.com/office/drawing/2014/main" id="{9B59AC37-E3FB-1E96-26E9-505DB5D3738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638800" y="695020"/>
            <a:ext cx="1845339" cy="1845339"/>
          </a:xfrm>
          <a:prstGeom prst="rect">
            <a:avLst/>
          </a:prstGeom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00AEDFA1-F9F8-223B-A485-8D3D44D6B6C0}"/>
              </a:ext>
            </a:extLst>
          </p:cNvPr>
          <p:cNvCxnSpPr>
            <a:cxnSpLocks/>
          </p:cNvCxnSpPr>
          <p:nvPr/>
        </p:nvCxnSpPr>
        <p:spPr>
          <a:xfrm flipH="1">
            <a:off x="2934334" y="2305514"/>
            <a:ext cx="2803581" cy="1425491"/>
          </a:xfrm>
          <a:prstGeom prst="straightConnector1">
            <a:avLst/>
          </a:prstGeom>
          <a:ln w="793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4" name="Table 43">
            <a:extLst>
              <a:ext uri="{FF2B5EF4-FFF2-40B4-BE49-F238E27FC236}">
                <a16:creationId xmlns:a16="http://schemas.microsoft.com/office/drawing/2014/main" id="{D1B5E3F1-C065-E71A-6BB4-9DEFC37A95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9413442"/>
              </p:ext>
            </p:extLst>
          </p:nvPr>
        </p:nvGraphicFramePr>
        <p:xfrm>
          <a:off x="7626625" y="77277"/>
          <a:ext cx="3849758" cy="1645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24879">
                  <a:extLst>
                    <a:ext uri="{9D8B030D-6E8A-4147-A177-3AD203B41FA5}">
                      <a16:colId xmlns:a16="http://schemas.microsoft.com/office/drawing/2014/main" val="3693187502"/>
                    </a:ext>
                  </a:extLst>
                </a:gridCol>
                <a:gridCol w="1924879">
                  <a:extLst>
                    <a:ext uri="{9D8B030D-6E8A-4147-A177-3AD203B41FA5}">
                      <a16:colId xmlns:a16="http://schemas.microsoft.com/office/drawing/2014/main" val="2708742592"/>
                    </a:ext>
                  </a:extLst>
                </a:gridCol>
              </a:tblGrid>
              <a:tr h="237306">
                <a:tc>
                  <a:txBody>
                    <a:bodyPr/>
                    <a:lstStyle/>
                    <a:p>
                      <a:r>
                        <a:rPr lang="en-DE" dirty="0"/>
                        <a:t>Host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 IP Address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0339760"/>
                  </a:ext>
                </a:extLst>
              </a:tr>
              <a:tr h="415286"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rgbClr val="FF0000"/>
                          </a:solidFill>
                        </a:rPr>
                        <a:t>A</a:t>
                      </a:r>
                      <a:r>
                        <a:rPr lang="en-DE" dirty="0">
                          <a:solidFill>
                            <a:srgbClr val="FF0000"/>
                          </a:solidFill>
                        </a:rPr>
                        <a:t>mazon.com</a:t>
                      </a:r>
                    </a:p>
                  </a:txBody>
                  <a:tcP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DE" dirty="0">
                          <a:solidFill>
                            <a:srgbClr val="FF0000"/>
                          </a:solidFill>
                        </a:rPr>
                        <a:t>16.17.100.200</a:t>
                      </a:r>
                    </a:p>
                    <a:p>
                      <a:endParaRPr lang="en-DE" dirty="0"/>
                    </a:p>
                  </a:txBody>
                  <a:tcP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6604996"/>
                  </a:ext>
                </a:extLst>
              </a:tr>
              <a:tr h="41528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>
                          <a:solidFill>
                            <a:srgbClr val="FF0000"/>
                          </a:solidFill>
                        </a:rPr>
                        <a:t>A</a:t>
                      </a:r>
                      <a:r>
                        <a:rPr lang="en-DE" dirty="0">
                          <a:solidFill>
                            <a:srgbClr val="FF0000"/>
                          </a:solidFill>
                        </a:rPr>
                        <a:t>mazon.com</a:t>
                      </a:r>
                    </a:p>
                    <a:p>
                      <a:endParaRPr lang="en-DE" dirty="0"/>
                    </a:p>
                  </a:txBody>
                  <a:tcP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DE" dirty="0">
                          <a:solidFill>
                            <a:srgbClr val="FF0000"/>
                          </a:solidFill>
                        </a:rPr>
                        <a:t>16.17.100.201</a:t>
                      </a:r>
                    </a:p>
                    <a:p>
                      <a:endParaRPr lang="en-DE" dirty="0"/>
                    </a:p>
                  </a:txBody>
                  <a:tcP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3814354"/>
                  </a:ext>
                </a:extLst>
              </a:tr>
            </a:tbl>
          </a:graphicData>
        </a:graphic>
      </p:graphicFrame>
      <p:sp>
        <p:nvSpPr>
          <p:cNvPr id="50" name="TextBox 49">
            <a:extLst>
              <a:ext uri="{FF2B5EF4-FFF2-40B4-BE49-F238E27FC236}">
                <a16:creationId xmlns:a16="http://schemas.microsoft.com/office/drawing/2014/main" id="{18DCDB33-B2A7-FE41-C303-0097647FF5CF}"/>
              </a:ext>
            </a:extLst>
          </p:cNvPr>
          <p:cNvSpPr txBox="1"/>
          <p:nvPr/>
        </p:nvSpPr>
        <p:spPr>
          <a:xfrm>
            <a:off x="5177309" y="2757974"/>
            <a:ext cx="13450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16.17.100.200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FE27F790-9E6B-EC88-22CF-36CB31BA51FC}"/>
              </a:ext>
            </a:extLst>
          </p:cNvPr>
          <p:cNvCxnSpPr>
            <a:cxnSpLocks/>
          </p:cNvCxnSpPr>
          <p:nvPr/>
        </p:nvCxnSpPr>
        <p:spPr>
          <a:xfrm flipV="1">
            <a:off x="2979421" y="3899584"/>
            <a:ext cx="5068773" cy="74044"/>
          </a:xfrm>
          <a:prstGeom prst="straightConnector1">
            <a:avLst/>
          </a:prstGeom>
          <a:ln w="793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29AB9081-D4E3-32B2-65F2-FCD499AE47EB}"/>
              </a:ext>
            </a:extLst>
          </p:cNvPr>
          <p:cNvSpPr txBox="1"/>
          <p:nvPr/>
        </p:nvSpPr>
        <p:spPr>
          <a:xfrm>
            <a:off x="3403377" y="3625454"/>
            <a:ext cx="17739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16.17.100.200</a:t>
            </a:r>
          </a:p>
          <a:p>
            <a:endParaRPr lang="en-DE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7CA1F11F-9123-F320-BAE1-9D8B2B1796B6}"/>
              </a:ext>
            </a:extLst>
          </p:cNvPr>
          <p:cNvSpPr txBox="1"/>
          <p:nvPr/>
        </p:nvSpPr>
        <p:spPr>
          <a:xfrm>
            <a:off x="6703653" y="4532080"/>
            <a:ext cx="2252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Response</a:t>
            </a:r>
          </a:p>
        </p:txBody>
      </p:sp>
    </p:spTree>
    <p:extLst>
      <p:ext uri="{BB962C8B-B14F-4D97-AF65-F5344CB8AC3E}">
        <p14:creationId xmlns:p14="http://schemas.microsoft.com/office/powerpoint/2010/main" val="1729239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283 0.06713 L 0.25768 -0.08704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742" y="-77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229 -0.08657 L -0.22878 0.09491 " pathEditMode="relative" ptsTypes="AA">
                                      <p:cBhvr>
                                        <p:cTn id="49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38476 -0.01088 " pathEditMode="relative" ptsTypes="AA">
                                      <p:cBhvr>
                                        <p:cTn id="61" dur="20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7317 -0.03958 L -0.34388 -0.03958 " pathEditMode="relative" ptsTypes="AA">
                                      <p:cBhvr>
                                        <p:cTn id="73" dur="2000" fill="hold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/>
      <p:bldP spid="32" grpId="0"/>
      <p:bldP spid="36" grpId="0"/>
      <p:bldP spid="50" grpId="0"/>
      <p:bldP spid="50" grpId="1"/>
      <p:bldP spid="62" grpId="0" build="allAtOnce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Box 47">
            <a:extLst>
              <a:ext uri="{FF2B5EF4-FFF2-40B4-BE49-F238E27FC236}">
                <a16:creationId xmlns:a16="http://schemas.microsoft.com/office/drawing/2014/main" id="{D96B6D57-FBA6-FBFB-66ED-9A5D05064707}"/>
              </a:ext>
            </a:extLst>
          </p:cNvPr>
          <p:cNvSpPr txBox="1"/>
          <p:nvPr/>
        </p:nvSpPr>
        <p:spPr>
          <a:xfrm>
            <a:off x="595745" y="332509"/>
            <a:ext cx="10986655" cy="58169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200" b="1" dirty="0">
                <a:solidFill>
                  <a:srgbClr val="FFFF00"/>
                </a:solidFill>
              </a:rPr>
              <a:t>Visual Representation Of DNS</a:t>
            </a:r>
          </a:p>
          <a:p>
            <a:endParaRPr lang="en-GB" sz="3200" b="1" dirty="0"/>
          </a:p>
          <a:p>
            <a:pPr>
              <a:buFont typeface="+mj-lt"/>
              <a:buAutoNum type="arabicPeriod"/>
            </a:pPr>
            <a:r>
              <a:rPr lang="en-GB" sz="2800" b="1" dirty="0">
                <a:solidFill>
                  <a:srgbClr val="FFC000"/>
                </a:solidFill>
              </a:rPr>
              <a:t>User</a:t>
            </a:r>
            <a:r>
              <a:rPr lang="en-GB" sz="2800" dirty="0"/>
              <a:t>: Types "</a:t>
            </a:r>
            <a:r>
              <a:rPr lang="en-GB" sz="2800" dirty="0" err="1"/>
              <a:t>amazon.com</a:t>
            </a:r>
            <a:r>
              <a:rPr lang="en-GB" sz="2800" dirty="0"/>
              <a:t>" into browser.</a:t>
            </a:r>
          </a:p>
          <a:p>
            <a:pPr>
              <a:buFont typeface="+mj-lt"/>
              <a:buAutoNum type="arabicPeriod"/>
            </a:pPr>
            <a:r>
              <a:rPr lang="en-GB" sz="2800" b="1" dirty="0">
                <a:solidFill>
                  <a:srgbClr val="FFC000"/>
                </a:solidFill>
              </a:rPr>
              <a:t>Resolver</a:t>
            </a:r>
            <a:r>
              <a:rPr lang="en-GB" sz="2800" dirty="0"/>
              <a:t>: Checks local cache → (if not found) queries DNS server.</a:t>
            </a:r>
          </a:p>
          <a:p>
            <a:pPr>
              <a:buFont typeface="+mj-lt"/>
              <a:buAutoNum type="arabicPeriod"/>
            </a:pPr>
            <a:r>
              <a:rPr lang="en-GB" sz="2800" b="1" dirty="0">
                <a:solidFill>
                  <a:srgbClr val="FFC000"/>
                </a:solidFill>
              </a:rPr>
              <a:t>DNS Server</a:t>
            </a:r>
            <a:r>
              <a:rPr lang="en-GB" sz="2800" dirty="0">
                <a:solidFill>
                  <a:srgbClr val="FFC000"/>
                </a:solidFill>
              </a:rPr>
              <a:t>: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GB" sz="2800" dirty="0"/>
              <a:t>Queries Root Server → gets TLD server for ".com".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GB" sz="2800" dirty="0"/>
              <a:t>Queries TLD Server → gets authoritative server for "</a:t>
            </a:r>
            <a:r>
              <a:rPr lang="en-GB" sz="2800" dirty="0" err="1"/>
              <a:t>amazon.com</a:t>
            </a:r>
            <a:r>
              <a:rPr lang="en-GB" sz="2800" dirty="0"/>
              <a:t>".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GB" sz="2800" dirty="0"/>
              <a:t>Queries Authoritative Server → gets IP address for "</a:t>
            </a:r>
            <a:r>
              <a:rPr lang="en-GB" sz="2800" dirty="0" err="1"/>
              <a:t>amazon.com</a:t>
            </a:r>
            <a:r>
              <a:rPr lang="en-GB" sz="2800" dirty="0"/>
              <a:t>".</a:t>
            </a:r>
          </a:p>
          <a:p>
            <a:pPr>
              <a:buFont typeface="+mj-lt"/>
              <a:buAutoNum type="arabicPeriod"/>
            </a:pPr>
            <a:r>
              <a:rPr lang="en-GB" sz="2800" b="1" dirty="0">
                <a:solidFill>
                  <a:srgbClr val="FFC000"/>
                </a:solidFill>
              </a:rPr>
              <a:t>Resolver</a:t>
            </a:r>
            <a:r>
              <a:rPr lang="en-GB" sz="2800" dirty="0"/>
              <a:t>: Caches IP address, sends to browser.</a:t>
            </a:r>
          </a:p>
          <a:p>
            <a:pPr>
              <a:buFont typeface="+mj-lt"/>
              <a:buAutoNum type="arabicPeriod"/>
            </a:pPr>
            <a:r>
              <a:rPr lang="en-GB" sz="2800" b="1" dirty="0">
                <a:solidFill>
                  <a:srgbClr val="FFC000"/>
                </a:solidFill>
              </a:rPr>
              <a:t>Browser</a:t>
            </a:r>
            <a:r>
              <a:rPr lang="en-GB" sz="2800" dirty="0"/>
              <a:t>: Connects to Amazon web server, loads website.</a:t>
            </a:r>
          </a:p>
        </p:txBody>
      </p:sp>
    </p:spTree>
    <p:extLst>
      <p:ext uri="{BB962C8B-B14F-4D97-AF65-F5344CB8AC3E}">
        <p14:creationId xmlns:p14="http://schemas.microsoft.com/office/powerpoint/2010/main" val="3824177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E2B05-9FBA-E3BA-3ABA-318C419D522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6172200" cy="561975"/>
          </a:xfrm>
        </p:spPr>
        <p:txBody>
          <a:bodyPr>
            <a:normAutofit fontScale="90000"/>
          </a:bodyPr>
          <a:lstStyle/>
          <a:p>
            <a:r>
              <a:rPr lang="en-DE" dirty="0"/>
              <a:t>Too much  incoming Traffic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Content Placeholder 3" descr="Server symbol">
                <a:extLst>
                  <a:ext uri="{FF2B5EF4-FFF2-40B4-BE49-F238E27FC236}">
                    <a16:creationId xmlns:a16="http://schemas.microsoft.com/office/drawing/2014/main" id="{5A6BF9BF-5E57-D572-CB76-2544FA1F2A8F}"/>
                  </a:ext>
                </a:extLst>
              </p:cNvPr>
              <p:cNvGraphicFramePr>
                <a:graphicFrameLocks noGrp="1" noChangeAspect="1"/>
              </p:cNvGraphicFramePr>
              <p:nvPr>
                <p:ph idx="4294967295"/>
                <p:extLst>
                  <p:ext uri="{D42A27DB-BD31-4B8C-83A1-F6EECF244321}">
                    <p14:modId xmlns:p14="http://schemas.microsoft.com/office/powerpoint/2010/main" val="309662675"/>
                  </p:ext>
                </p:extLst>
              </p:nvPr>
            </p:nvGraphicFramePr>
            <p:xfrm>
              <a:off x="7828270" y="1156013"/>
              <a:ext cx="1784350" cy="3836988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784350" cy="3836988"/>
                    </a:xfrm>
                    <a:prstGeom prst="rect">
                      <a:avLst/>
                    </a:prstGeom>
                  </am3d:spPr>
                  <am3d:camera>
                    <am3d:pos x="0" y="0" z="5589390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157799" d="1000000"/>
                    <am3d:preTrans dx="-20171" dy="-18006390" dz="-3714845"/>
                    <am3d:scale>
                      <am3d:sx n="1000000" d="1000000"/>
                      <am3d:sy n="1000000" d="1000000"/>
                      <am3d:sz n="1000000" d="1000000"/>
                    </am3d:scale>
                    <am3d:rot ax="443580" ay="-2072648" az="-252478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340045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Content Placeholder 3" descr="Server symbol">
                <a:extLst>
                  <a:ext uri="{FF2B5EF4-FFF2-40B4-BE49-F238E27FC236}">
                    <a16:creationId xmlns:a16="http://schemas.microsoft.com/office/drawing/2014/main" id="{5A6BF9BF-5E57-D572-CB76-2544FA1F2A8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828270" y="1156013"/>
                <a:ext cx="1784350" cy="383698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 descr="Laptop Computer">
                <a:extLst>
                  <a:ext uri="{FF2B5EF4-FFF2-40B4-BE49-F238E27FC236}">
                    <a16:creationId xmlns:a16="http://schemas.microsoft.com/office/drawing/2014/main" id="{79DF2733-6CCE-1B84-3094-5E866E60B63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25036011"/>
                  </p:ext>
                </p:extLst>
              </p:nvPr>
            </p:nvGraphicFramePr>
            <p:xfrm>
              <a:off x="1292333" y="1684697"/>
              <a:ext cx="1549462" cy="1606957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1549462" cy="1606957"/>
                    </a:xfrm>
                    <a:prstGeom prst="rect">
                      <a:avLst/>
                    </a:prstGeom>
                  </am3d:spPr>
                  <am3d:camera>
                    <am3d:pos x="0" y="0" z="6542252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145800" d="1000000"/>
                    <am3d:preTrans dx="-543" dy="-12469322" dz="2456953"/>
                    <am3d:scale>
                      <am3d:sx n="1000000" d="1000000"/>
                      <am3d:sy n="1000000" d="1000000"/>
                      <am3d:sz n="1000000" d="1000000"/>
                    </am3d:scale>
                    <am3d:rot ax="2450161" ay="3873068" az="2278125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181559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 descr="Laptop Computer">
                <a:extLst>
                  <a:ext uri="{FF2B5EF4-FFF2-40B4-BE49-F238E27FC236}">
                    <a16:creationId xmlns:a16="http://schemas.microsoft.com/office/drawing/2014/main" id="{79DF2733-6CCE-1B84-3094-5E866E60B63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92333" y="1684697"/>
                <a:ext cx="1549462" cy="1606957"/>
              </a:xfrm>
              <a:prstGeom prst="rect">
                <a:avLst/>
              </a:prstGeom>
            </p:spPr>
          </p:pic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CCB4873-076A-44DB-BAA5-37450F27DEB3}"/>
              </a:ext>
            </a:extLst>
          </p:cNvPr>
          <p:cNvCxnSpPr/>
          <p:nvPr/>
        </p:nvCxnSpPr>
        <p:spPr>
          <a:xfrm>
            <a:off x="3366052" y="2769704"/>
            <a:ext cx="4134678" cy="0"/>
          </a:xfrm>
          <a:prstGeom prst="straightConnector1">
            <a:avLst/>
          </a:prstGeom>
          <a:ln w="793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Graphic 16" descr="Chevron arrows with solid fill">
            <a:extLst>
              <a:ext uri="{FF2B5EF4-FFF2-40B4-BE49-F238E27FC236}">
                <a16:creationId xmlns:a16="http://schemas.microsoft.com/office/drawing/2014/main" id="{F9426D4A-FB1A-7F22-3C20-3B24C8B2FCE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366052" y="2460208"/>
            <a:ext cx="618992" cy="618992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10AB302-E447-50D5-2010-79BF333DD1DA}"/>
              </a:ext>
            </a:extLst>
          </p:cNvPr>
          <p:cNvCxnSpPr>
            <a:cxnSpLocks/>
          </p:cNvCxnSpPr>
          <p:nvPr/>
        </p:nvCxnSpPr>
        <p:spPr>
          <a:xfrm flipH="1">
            <a:off x="3366052" y="3611217"/>
            <a:ext cx="4320208" cy="0"/>
          </a:xfrm>
          <a:prstGeom prst="straightConnector1">
            <a:avLst/>
          </a:prstGeom>
          <a:ln w="793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Graphic 21" descr="Chevron arrows with solid fill">
            <a:extLst>
              <a:ext uri="{FF2B5EF4-FFF2-40B4-BE49-F238E27FC236}">
                <a16:creationId xmlns:a16="http://schemas.microsoft.com/office/drawing/2014/main" id="{B5736CC4-BD76-40FD-8414-BEC864EA200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225747" y="3339547"/>
            <a:ext cx="549965" cy="54996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27F62086-6A3A-6BF2-8BDE-EEF313D32345}"/>
              </a:ext>
            </a:extLst>
          </p:cNvPr>
          <p:cNvSpPr txBox="1"/>
          <p:nvPr/>
        </p:nvSpPr>
        <p:spPr>
          <a:xfrm>
            <a:off x="1165589" y="4864527"/>
            <a:ext cx="1223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Client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D160C3A-D311-B589-322B-C13442B8EC73}"/>
              </a:ext>
            </a:extLst>
          </p:cNvPr>
          <p:cNvSpPr txBox="1"/>
          <p:nvPr/>
        </p:nvSpPr>
        <p:spPr>
          <a:xfrm>
            <a:off x="8448312" y="4846385"/>
            <a:ext cx="803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Server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4AA31F9-39B4-48AD-A8FC-4390B1B5E4CA}"/>
              </a:ext>
            </a:extLst>
          </p:cNvPr>
          <p:cNvSpPr txBox="1"/>
          <p:nvPr/>
        </p:nvSpPr>
        <p:spPr>
          <a:xfrm>
            <a:off x="5234609" y="2252870"/>
            <a:ext cx="920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request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FAF2EB1-00B5-D70D-1219-4008479A5643}"/>
              </a:ext>
            </a:extLst>
          </p:cNvPr>
          <p:cNvSpPr txBox="1"/>
          <p:nvPr/>
        </p:nvSpPr>
        <p:spPr>
          <a:xfrm>
            <a:off x="5340651" y="3698222"/>
            <a:ext cx="10647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response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AF3E0A0-622F-722B-79E6-F01A24CF80D6}"/>
              </a:ext>
            </a:extLst>
          </p:cNvPr>
          <p:cNvSpPr txBox="1"/>
          <p:nvPr/>
        </p:nvSpPr>
        <p:spPr>
          <a:xfrm>
            <a:off x="10235588" y="1991594"/>
            <a:ext cx="2126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 I</a:t>
            </a:r>
            <a:r>
              <a:rPr lang="en-DE" dirty="0"/>
              <a:t>ncreased RAM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DA48FA9-22AB-58B0-D55B-3A882CB467E7}"/>
              </a:ext>
            </a:extLst>
          </p:cNvPr>
          <p:cNvSpPr txBox="1"/>
          <p:nvPr/>
        </p:nvSpPr>
        <p:spPr>
          <a:xfrm>
            <a:off x="10385233" y="2503124"/>
            <a:ext cx="16668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Increased HDD/SDD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672129E-9AA2-4847-0B88-FA1EC6FC0A72}"/>
              </a:ext>
            </a:extLst>
          </p:cNvPr>
          <p:cNvSpPr txBox="1"/>
          <p:nvPr/>
        </p:nvSpPr>
        <p:spPr>
          <a:xfrm>
            <a:off x="10385233" y="3339547"/>
            <a:ext cx="2287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Increased CPU</a:t>
            </a:r>
          </a:p>
        </p:txBody>
      </p:sp>
      <p:sp>
        <p:nvSpPr>
          <p:cNvPr id="15" name="Up Arrow 14">
            <a:extLst>
              <a:ext uri="{FF2B5EF4-FFF2-40B4-BE49-F238E27FC236}">
                <a16:creationId xmlns:a16="http://schemas.microsoft.com/office/drawing/2014/main" id="{6AAA5AB6-1443-69BF-A48A-31A1F8A256BC}"/>
              </a:ext>
            </a:extLst>
          </p:cNvPr>
          <p:cNvSpPr/>
          <p:nvPr/>
        </p:nvSpPr>
        <p:spPr>
          <a:xfrm>
            <a:off x="10151166" y="1991594"/>
            <a:ext cx="55966" cy="287641"/>
          </a:xfrm>
          <a:prstGeom prst="upArrow">
            <a:avLst/>
          </a:prstGeom>
          <a:solidFill>
            <a:srgbClr val="92D050"/>
          </a:solidFill>
          <a:ln w="635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rgbClr val="92D050"/>
              </a:solidFill>
            </a:endParaRPr>
          </a:p>
        </p:txBody>
      </p:sp>
      <p:sp>
        <p:nvSpPr>
          <p:cNvPr id="16" name="Up Arrow 15">
            <a:extLst>
              <a:ext uri="{FF2B5EF4-FFF2-40B4-BE49-F238E27FC236}">
                <a16:creationId xmlns:a16="http://schemas.microsoft.com/office/drawing/2014/main" id="{40E51552-E43E-FB9E-B0AF-C49F4F9EE6A7}"/>
              </a:ext>
            </a:extLst>
          </p:cNvPr>
          <p:cNvSpPr/>
          <p:nvPr/>
        </p:nvSpPr>
        <p:spPr>
          <a:xfrm>
            <a:off x="10179149" y="2641624"/>
            <a:ext cx="55966" cy="287641"/>
          </a:xfrm>
          <a:prstGeom prst="upArrow">
            <a:avLst/>
          </a:prstGeom>
          <a:ln w="635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9" name="Up Arrow 18">
            <a:extLst>
              <a:ext uri="{FF2B5EF4-FFF2-40B4-BE49-F238E27FC236}">
                <a16:creationId xmlns:a16="http://schemas.microsoft.com/office/drawing/2014/main" id="{AFDFE955-B6C1-B988-DCAE-18F6724FA0EA}"/>
              </a:ext>
            </a:extLst>
          </p:cNvPr>
          <p:cNvSpPr/>
          <p:nvPr/>
        </p:nvSpPr>
        <p:spPr>
          <a:xfrm>
            <a:off x="10233772" y="3291654"/>
            <a:ext cx="45719" cy="406568"/>
          </a:xfrm>
          <a:prstGeom prst="upArrow">
            <a:avLst/>
          </a:prstGeom>
          <a:ln w="635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6103DBF-F4EA-56CA-DEC0-3F76C46720EF}"/>
              </a:ext>
            </a:extLst>
          </p:cNvPr>
          <p:cNvSpPr txBox="1"/>
          <p:nvPr/>
        </p:nvSpPr>
        <p:spPr>
          <a:xfrm>
            <a:off x="3985044" y="5807766"/>
            <a:ext cx="53577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3200" b="1" dirty="0">
                <a:latin typeface="Britannic Bold" panose="020B0903060703020204" pitchFamily="34" charset="77"/>
              </a:rPr>
              <a:t>1) Vertical Scaling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7" name="3D Model 26" descr="Laptop Computer">
                <a:extLst>
                  <a:ext uri="{FF2B5EF4-FFF2-40B4-BE49-F238E27FC236}">
                    <a16:creationId xmlns:a16="http://schemas.microsoft.com/office/drawing/2014/main" id="{1790D143-0AF7-CC54-2972-7813DF40315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497490371"/>
                  </p:ext>
                </p:extLst>
              </p:nvPr>
            </p:nvGraphicFramePr>
            <p:xfrm>
              <a:off x="1274031" y="2932424"/>
              <a:ext cx="1549462" cy="1606957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1549462" cy="1606957"/>
                    </a:xfrm>
                    <a:prstGeom prst="rect">
                      <a:avLst/>
                    </a:prstGeom>
                  </am3d:spPr>
                  <am3d:camera>
                    <am3d:pos x="0" y="0" z="6542252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145800" d="1000000"/>
                    <am3d:preTrans dx="-543" dy="-12469322" dz="2456953"/>
                    <am3d:scale>
                      <am3d:sx n="1000000" d="1000000"/>
                      <am3d:sy n="1000000" d="1000000"/>
                      <am3d:sz n="1000000" d="1000000"/>
                    </am3d:scale>
                    <am3d:rot ax="2450161" ay="3873068" az="2278125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181559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7" name="3D Model 26" descr="Laptop Computer">
                <a:extLst>
                  <a:ext uri="{FF2B5EF4-FFF2-40B4-BE49-F238E27FC236}">
                    <a16:creationId xmlns:a16="http://schemas.microsoft.com/office/drawing/2014/main" id="{1790D143-0AF7-CC54-2972-7813DF40315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74031" y="2932424"/>
                <a:ext cx="1549462" cy="1606957"/>
              </a:xfrm>
              <a:prstGeom prst="rect">
                <a:avLst/>
              </a:prstGeom>
            </p:spPr>
          </p:pic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8B28DBCD-9166-C7EE-2C26-2F1EDD25E32B}"/>
              </a:ext>
            </a:extLst>
          </p:cNvPr>
          <p:cNvSpPr txBox="1"/>
          <p:nvPr/>
        </p:nvSpPr>
        <p:spPr>
          <a:xfrm>
            <a:off x="780127" y="1591615"/>
            <a:ext cx="25372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www.amazon.com</a:t>
            </a:r>
          </a:p>
          <a:p>
            <a:endParaRPr lang="en-DE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9" name="3D Model 28" descr="Laptop Computer">
                <a:extLst>
                  <a:ext uri="{FF2B5EF4-FFF2-40B4-BE49-F238E27FC236}">
                    <a16:creationId xmlns:a16="http://schemas.microsoft.com/office/drawing/2014/main" id="{C07FBA5A-F1A2-8CD0-A3EF-2CF36CA7D1B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88996355"/>
                  </p:ext>
                </p:extLst>
              </p:nvPr>
            </p:nvGraphicFramePr>
            <p:xfrm>
              <a:off x="2273883" y="3909080"/>
              <a:ext cx="1358519" cy="1600822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1358519" cy="1600822"/>
                    </a:xfrm>
                    <a:prstGeom prst="rect">
                      <a:avLst/>
                    </a:prstGeom>
                  </am3d:spPr>
                  <am3d:camera>
                    <am3d:pos x="0" y="0" z="6542252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145800" d="1000000"/>
                    <am3d:preTrans dx="-543" dy="-12469322" dz="2456953"/>
                    <am3d:scale>
                      <am3d:sx n="1000000" d="1000000"/>
                      <am3d:sy n="1000000" d="1000000"/>
                      <am3d:sz n="1000000" d="1000000"/>
                    </am3d:scale>
                    <am3d:rot ax="4664499" ay="3804889" az="4580598"/>
                    <am3d:postTrans dx="0" dy="0" dz="0"/>
                  </am3d:trans>
                  <am3d:raster rName="Office3DRenderer" rVer="16.0.8326">
                    <am3d:blip r:embed="rId11"/>
                  </am3d:raster>
                  <am3d:objViewport viewportSz="181558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9" name="3D Model 28" descr="Laptop Computer">
                <a:extLst>
                  <a:ext uri="{FF2B5EF4-FFF2-40B4-BE49-F238E27FC236}">
                    <a16:creationId xmlns:a16="http://schemas.microsoft.com/office/drawing/2014/main" id="{C07FBA5A-F1A2-8CD0-A3EF-2CF36CA7D1B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273883" y="3909080"/>
                <a:ext cx="1358519" cy="160082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82191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E2B05-9FBA-E3BA-3ABA-318C419D522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6172200" cy="561975"/>
          </a:xfrm>
        </p:spPr>
        <p:txBody>
          <a:bodyPr>
            <a:normAutofit fontScale="90000"/>
          </a:bodyPr>
          <a:lstStyle/>
          <a:p>
            <a:r>
              <a:rPr lang="en-DE" dirty="0"/>
              <a:t>Too much  incoming Traffic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Content Placeholder 3" descr="Server symbol">
                <a:extLst>
                  <a:ext uri="{FF2B5EF4-FFF2-40B4-BE49-F238E27FC236}">
                    <a16:creationId xmlns:a16="http://schemas.microsoft.com/office/drawing/2014/main" id="{5A6BF9BF-5E57-D572-CB76-2544FA1F2A8F}"/>
                  </a:ext>
                </a:extLst>
              </p:cNvPr>
              <p:cNvGraphicFramePr>
                <a:graphicFrameLocks noGrp="1" noChangeAspect="1"/>
              </p:cNvGraphicFramePr>
              <p:nvPr>
                <p:ph idx="4294967295"/>
                <p:extLst>
                  <p:ext uri="{D42A27DB-BD31-4B8C-83A1-F6EECF244321}">
                    <p14:modId xmlns:p14="http://schemas.microsoft.com/office/powerpoint/2010/main" val="1083274757"/>
                  </p:ext>
                </p:extLst>
              </p:nvPr>
            </p:nvGraphicFramePr>
            <p:xfrm>
              <a:off x="10756900" y="871538"/>
              <a:ext cx="1435100" cy="2460625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435100" cy="2460625"/>
                    </a:xfrm>
                    <a:prstGeom prst="rect">
                      <a:avLst/>
                    </a:prstGeom>
                  </am3d:spPr>
                  <am3d:camera>
                    <am3d:pos x="0" y="0" z="5589390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157799" d="1000000"/>
                    <am3d:preTrans dx="-20171" dy="-18006390" dz="-3714845"/>
                    <am3d:scale>
                      <am3d:sx n="1000000" d="1000000"/>
                      <am3d:sy n="1000000" d="1000000"/>
                      <am3d:sz n="1000000" d="1000000"/>
                    </am3d:scale>
                    <am3d:rot ax="443580" ay="-2072648" az="-252478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76769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Content Placeholder 3" descr="Server symbol">
                <a:extLst>
                  <a:ext uri="{FF2B5EF4-FFF2-40B4-BE49-F238E27FC236}">
                    <a16:creationId xmlns:a16="http://schemas.microsoft.com/office/drawing/2014/main" id="{5A6BF9BF-5E57-D572-CB76-2544FA1F2A8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756900" y="871538"/>
                <a:ext cx="1435100" cy="24606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 descr="Laptop Computer">
                <a:extLst>
                  <a:ext uri="{FF2B5EF4-FFF2-40B4-BE49-F238E27FC236}">
                    <a16:creationId xmlns:a16="http://schemas.microsoft.com/office/drawing/2014/main" id="{79DF2733-6CCE-1B84-3094-5E866E60B63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51445855"/>
                  </p:ext>
                </p:extLst>
              </p:nvPr>
            </p:nvGraphicFramePr>
            <p:xfrm>
              <a:off x="1944564" y="1826859"/>
              <a:ext cx="1345139" cy="1394502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345139" cy="1394502"/>
                    </a:xfrm>
                    <a:prstGeom prst="rect">
                      <a:avLst/>
                    </a:prstGeom>
                  </am3d:spPr>
                  <am3d:camera>
                    <am3d:pos x="0" y="0" z="6542252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145800" d="1000000"/>
                    <am3d:preTrans dx="-543" dy="-12469322" dz="2456953"/>
                    <am3d:scale>
                      <am3d:sx n="1000000" d="1000000"/>
                      <am3d:sy n="1000000" d="1000000"/>
                      <am3d:sz n="1000000" d="1000000"/>
                    </am3d:scale>
                    <am3d:rot ax="2450161" ay="3873068" az="2278125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157555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 descr="Laptop Computer">
                <a:extLst>
                  <a:ext uri="{FF2B5EF4-FFF2-40B4-BE49-F238E27FC236}">
                    <a16:creationId xmlns:a16="http://schemas.microsoft.com/office/drawing/2014/main" id="{79DF2733-6CCE-1B84-3094-5E866E60B63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44564" y="1826859"/>
                <a:ext cx="1345139" cy="1394502"/>
              </a:xfrm>
              <a:prstGeom prst="rect">
                <a:avLst/>
              </a:prstGeom>
            </p:spPr>
          </p:pic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CCB4873-076A-44DB-BAA5-37450F27DEB3}"/>
              </a:ext>
            </a:extLst>
          </p:cNvPr>
          <p:cNvCxnSpPr/>
          <p:nvPr/>
        </p:nvCxnSpPr>
        <p:spPr>
          <a:xfrm>
            <a:off x="3366052" y="2769704"/>
            <a:ext cx="4134678" cy="0"/>
          </a:xfrm>
          <a:prstGeom prst="straightConnector1">
            <a:avLst/>
          </a:prstGeom>
          <a:ln w="793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raphic 12" descr="Chevron arrows with solid fill">
            <a:extLst>
              <a:ext uri="{FF2B5EF4-FFF2-40B4-BE49-F238E27FC236}">
                <a16:creationId xmlns:a16="http://schemas.microsoft.com/office/drawing/2014/main" id="{F3372D8F-4777-45F2-BFEC-B0797112B19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638800" y="2971800"/>
            <a:ext cx="914400" cy="914400"/>
          </a:xfrm>
          <a:prstGeom prst="rect">
            <a:avLst/>
          </a:prstGeom>
        </p:spPr>
      </p:pic>
      <p:pic>
        <p:nvPicPr>
          <p:cNvPr id="17" name="Graphic 16" descr="Chevron arrows with solid fill">
            <a:extLst>
              <a:ext uri="{FF2B5EF4-FFF2-40B4-BE49-F238E27FC236}">
                <a16:creationId xmlns:a16="http://schemas.microsoft.com/office/drawing/2014/main" id="{F9426D4A-FB1A-7F22-3C20-3B24C8B2FCE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366052" y="2460208"/>
            <a:ext cx="618992" cy="618992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10AB302-E447-50D5-2010-79BF333DD1DA}"/>
              </a:ext>
            </a:extLst>
          </p:cNvPr>
          <p:cNvCxnSpPr>
            <a:cxnSpLocks/>
          </p:cNvCxnSpPr>
          <p:nvPr/>
        </p:nvCxnSpPr>
        <p:spPr>
          <a:xfrm flipH="1">
            <a:off x="3366052" y="3611217"/>
            <a:ext cx="4320208" cy="0"/>
          </a:xfrm>
          <a:prstGeom prst="straightConnector1">
            <a:avLst/>
          </a:prstGeom>
          <a:ln w="793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Graphic 21" descr="Chevron arrows with solid fill">
            <a:extLst>
              <a:ext uri="{FF2B5EF4-FFF2-40B4-BE49-F238E27FC236}">
                <a16:creationId xmlns:a16="http://schemas.microsoft.com/office/drawing/2014/main" id="{B5736CC4-BD76-40FD-8414-BEC864EA200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225747" y="3339547"/>
            <a:ext cx="549965" cy="54996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27F62086-6A3A-6BF2-8BDE-EEF313D32345}"/>
              </a:ext>
            </a:extLst>
          </p:cNvPr>
          <p:cNvSpPr txBox="1"/>
          <p:nvPr/>
        </p:nvSpPr>
        <p:spPr>
          <a:xfrm>
            <a:off x="1753003" y="4865277"/>
            <a:ext cx="1536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Client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D160C3A-D311-B589-322B-C13442B8EC73}"/>
              </a:ext>
            </a:extLst>
          </p:cNvPr>
          <p:cNvSpPr txBox="1"/>
          <p:nvPr/>
        </p:nvSpPr>
        <p:spPr>
          <a:xfrm>
            <a:off x="9157077" y="4278317"/>
            <a:ext cx="803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Server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4AA31F9-39B4-48AD-A8FC-4390B1B5E4CA}"/>
              </a:ext>
            </a:extLst>
          </p:cNvPr>
          <p:cNvSpPr txBox="1"/>
          <p:nvPr/>
        </p:nvSpPr>
        <p:spPr>
          <a:xfrm>
            <a:off x="5234609" y="2252870"/>
            <a:ext cx="920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request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FAF2EB1-00B5-D70D-1219-4008479A5643}"/>
              </a:ext>
            </a:extLst>
          </p:cNvPr>
          <p:cNvSpPr txBox="1"/>
          <p:nvPr/>
        </p:nvSpPr>
        <p:spPr>
          <a:xfrm>
            <a:off x="5340651" y="3698222"/>
            <a:ext cx="10647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response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6103DBF-F4EA-56CA-DEC0-3F76C46720EF}"/>
              </a:ext>
            </a:extLst>
          </p:cNvPr>
          <p:cNvSpPr txBox="1"/>
          <p:nvPr/>
        </p:nvSpPr>
        <p:spPr>
          <a:xfrm>
            <a:off x="3985044" y="5807766"/>
            <a:ext cx="53577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3200" b="1" dirty="0">
                <a:latin typeface="Britannic Bold" panose="020B0903060703020204" pitchFamily="34" charset="77"/>
              </a:rPr>
              <a:t>2) Horizontal Scaling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Content Placeholder 3" descr="Server symbol">
                <a:extLst>
                  <a:ext uri="{FF2B5EF4-FFF2-40B4-BE49-F238E27FC236}">
                    <a16:creationId xmlns:a16="http://schemas.microsoft.com/office/drawing/2014/main" id="{B575D0D7-C13B-D49D-087F-CBCBB98E70C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28967565"/>
                  </p:ext>
                </p:extLst>
              </p:nvPr>
            </p:nvGraphicFramePr>
            <p:xfrm>
              <a:off x="8596906" y="918731"/>
              <a:ext cx="1435585" cy="2461005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435585" cy="2461005"/>
                    </a:xfrm>
                    <a:prstGeom prst="rect">
                      <a:avLst/>
                    </a:prstGeom>
                  </am3d:spPr>
                  <am3d:camera>
                    <am3d:pos x="0" y="0" z="5589390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157799" d="1000000"/>
                    <am3d:preTrans dx="-20171" dy="-18006390" dz="-3714845"/>
                    <am3d:scale>
                      <am3d:sx n="1000000" d="1000000"/>
                      <am3d:sy n="1000000" d="1000000"/>
                      <am3d:sz n="1000000" d="1000000"/>
                    </am3d:scale>
                    <am3d:rot ax="443580" ay="-2072648" az="-252478"/>
                    <am3d:postTrans dx="0" dy="0" dz="0"/>
                  </am3d:trans>
                  <am3d:raster rName="Office3DRenderer" rVer="16.0.8326">
                    <am3d:blip r:embed="rId12"/>
                  </am3d:raster>
                  <am3d:objViewport viewportSz="276862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Content Placeholder 3" descr="Server symbol">
                <a:extLst>
                  <a:ext uri="{FF2B5EF4-FFF2-40B4-BE49-F238E27FC236}">
                    <a16:creationId xmlns:a16="http://schemas.microsoft.com/office/drawing/2014/main" id="{B575D0D7-C13B-D49D-087F-CBCBB98E70C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596906" y="918731"/>
                <a:ext cx="1435585" cy="246100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Content Placeholder 3" descr="Server symbol">
                <a:extLst>
                  <a:ext uri="{FF2B5EF4-FFF2-40B4-BE49-F238E27FC236}">
                    <a16:creationId xmlns:a16="http://schemas.microsoft.com/office/drawing/2014/main" id="{B9A6C025-1B10-AF68-132D-F8BC39E3B2B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96737927"/>
                  </p:ext>
                </p:extLst>
              </p:nvPr>
            </p:nvGraphicFramePr>
            <p:xfrm>
              <a:off x="9945845" y="1017260"/>
              <a:ext cx="1435585" cy="2461005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435585" cy="2461005"/>
                    </a:xfrm>
                    <a:prstGeom prst="rect">
                      <a:avLst/>
                    </a:prstGeom>
                  </am3d:spPr>
                  <am3d:camera>
                    <am3d:pos x="0" y="0" z="5589390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157799" d="1000000"/>
                    <am3d:preTrans dx="-20171" dy="-18006390" dz="-3714845"/>
                    <am3d:scale>
                      <am3d:sx n="1000000" d="1000000"/>
                      <am3d:sy n="1000000" d="1000000"/>
                      <am3d:sz n="1000000" d="1000000"/>
                    </am3d:scale>
                    <am3d:rot ax="443580" ay="-2072648" az="-252478"/>
                    <am3d:postTrans dx="0" dy="0" dz="0"/>
                  </am3d:trans>
                  <am3d:raster rName="Office3DRenderer" rVer="16.0.8326">
                    <am3d:blip r:embed="rId12"/>
                  </am3d:raster>
                  <am3d:objViewport viewportSz="276862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Content Placeholder 3" descr="Server symbol">
                <a:extLst>
                  <a:ext uri="{FF2B5EF4-FFF2-40B4-BE49-F238E27FC236}">
                    <a16:creationId xmlns:a16="http://schemas.microsoft.com/office/drawing/2014/main" id="{B9A6C025-1B10-AF68-132D-F8BC39E3B2B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945845" y="1017260"/>
                <a:ext cx="1435585" cy="246100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Content Placeholder 3" descr="Server symbol">
                <a:extLst>
                  <a:ext uri="{FF2B5EF4-FFF2-40B4-BE49-F238E27FC236}">
                    <a16:creationId xmlns:a16="http://schemas.microsoft.com/office/drawing/2014/main" id="{8CB92766-1995-D933-B836-6040DDD2A0C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17548763"/>
                  </p:ext>
                </p:extLst>
              </p:nvPr>
            </p:nvGraphicFramePr>
            <p:xfrm>
              <a:off x="7656158" y="3386360"/>
              <a:ext cx="1309924" cy="2283814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309924" cy="2283814"/>
                    </a:xfrm>
                    <a:prstGeom prst="rect">
                      <a:avLst/>
                    </a:prstGeom>
                  </am3d:spPr>
                  <am3d:camera>
                    <am3d:pos x="0" y="0" z="5589390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157799" d="1000000"/>
                    <am3d:preTrans dx="-20171" dy="-18006390" dz="-3714845"/>
                    <am3d:scale>
                      <am3d:sx n="1000000" d="1000000"/>
                      <am3d:sy n="1000000" d="1000000"/>
                      <am3d:sz n="1000000" d="1000000"/>
                    </am3d:scale>
                    <am3d:rot ax="-344416" ay="2708667" az="10555384"/>
                    <am3d:postTrans dx="0" dy="0" dz="0"/>
                  </am3d:trans>
                  <am3d:raster rName="Office3DRenderer" rVer="16.0.8326">
                    <am3d:blip r:embed="rId13"/>
                  </am3d:raster>
                  <am3d:objViewport viewportSz="251219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Content Placeholder 3" descr="Server symbol">
                <a:extLst>
                  <a:ext uri="{FF2B5EF4-FFF2-40B4-BE49-F238E27FC236}">
                    <a16:creationId xmlns:a16="http://schemas.microsoft.com/office/drawing/2014/main" id="{8CB92766-1995-D933-B836-6040DDD2A0C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656158" y="3386360"/>
                <a:ext cx="1309924" cy="228381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Content Placeholder 3" descr="Server symbol">
                <a:extLst>
                  <a:ext uri="{FF2B5EF4-FFF2-40B4-BE49-F238E27FC236}">
                    <a16:creationId xmlns:a16="http://schemas.microsoft.com/office/drawing/2014/main" id="{C26480EF-02DD-36F4-B42E-0AEC4A973E8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43720463"/>
                  </p:ext>
                </p:extLst>
              </p:nvPr>
            </p:nvGraphicFramePr>
            <p:xfrm>
              <a:off x="10151498" y="3356028"/>
              <a:ext cx="1435585" cy="2461005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435585" cy="2461005"/>
                    </a:xfrm>
                    <a:prstGeom prst="rect">
                      <a:avLst/>
                    </a:prstGeom>
                  </am3d:spPr>
                  <am3d:camera>
                    <am3d:pos x="0" y="0" z="5589390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157799" d="1000000"/>
                    <am3d:preTrans dx="-20171" dy="-18006390" dz="-3714845"/>
                    <am3d:scale>
                      <am3d:sx n="1000000" d="1000000"/>
                      <am3d:sy n="1000000" d="1000000"/>
                      <am3d:sz n="1000000" d="1000000"/>
                    </am3d:scale>
                    <am3d:rot ax="443580" ay="-2072648" az="-252478"/>
                    <am3d:postTrans dx="0" dy="0" dz="0"/>
                  </am3d:trans>
                  <am3d:raster rName="Office3DRenderer" rVer="16.0.8326">
                    <am3d:blip r:embed="rId12"/>
                  </am3d:raster>
                  <am3d:objViewport viewportSz="276862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Content Placeholder 3" descr="Server symbol">
                <a:extLst>
                  <a:ext uri="{FF2B5EF4-FFF2-40B4-BE49-F238E27FC236}">
                    <a16:creationId xmlns:a16="http://schemas.microsoft.com/office/drawing/2014/main" id="{C26480EF-02DD-36F4-B42E-0AEC4A973E8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0151498" y="3356028"/>
                <a:ext cx="1435585" cy="246100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0" name="3D Model 19" descr="Laptop Computer">
                <a:extLst>
                  <a:ext uri="{FF2B5EF4-FFF2-40B4-BE49-F238E27FC236}">
                    <a16:creationId xmlns:a16="http://schemas.microsoft.com/office/drawing/2014/main" id="{08CB5B2A-851C-86D2-8D83-DCB4B6ABA12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1420890"/>
                  </p:ext>
                </p:extLst>
              </p:nvPr>
            </p:nvGraphicFramePr>
            <p:xfrm>
              <a:off x="1753003" y="2625515"/>
              <a:ext cx="1681894" cy="1744303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681894" cy="1744303"/>
                    </a:xfrm>
                    <a:prstGeom prst="rect">
                      <a:avLst/>
                    </a:prstGeom>
                  </am3d:spPr>
                  <am3d:camera>
                    <am3d:pos x="0" y="0" z="6542252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145800" d="1000000"/>
                    <am3d:preTrans dx="-543" dy="-12469322" dz="2456953"/>
                    <am3d:scale>
                      <am3d:sx n="1000000" d="1000000"/>
                      <am3d:sy n="1000000" d="1000000"/>
                      <am3d:sz n="1000000" d="1000000"/>
                    </am3d:scale>
                    <am3d:rot ax="2450161" ay="3873068" az="2278125"/>
                    <am3d:postTrans dx="0" dy="0" dz="0"/>
                  </am3d:trans>
                  <am3d:raster rName="Office3DRenderer" rVer="16.0.8326">
                    <am3d:blip r:embed="rId14"/>
                  </am3d:raster>
                  <am3d:objViewport viewportSz="197076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0" name="3D Model 19" descr="Laptop Computer">
                <a:extLst>
                  <a:ext uri="{FF2B5EF4-FFF2-40B4-BE49-F238E27FC236}">
                    <a16:creationId xmlns:a16="http://schemas.microsoft.com/office/drawing/2014/main" id="{08CB5B2A-851C-86D2-8D83-DCB4B6ABA12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753003" y="2625515"/>
                <a:ext cx="1681894" cy="17443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7" name="3D Model 26" descr="Laptop Computer">
                <a:extLst>
                  <a:ext uri="{FF2B5EF4-FFF2-40B4-BE49-F238E27FC236}">
                    <a16:creationId xmlns:a16="http://schemas.microsoft.com/office/drawing/2014/main" id="{E6480DE1-847B-24F8-AB74-96D680B0F2C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38192326"/>
                  </p:ext>
                </p:extLst>
              </p:nvPr>
            </p:nvGraphicFramePr>
            <p:xfrm>
              <a:off x="583412" y="1941234"/>
              <a:ext cx="1437036" cy="1203255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437036" cy="1203255"/>
                    </a:xfrm>
                    <a:prstGeom prst="rect">
                      <a:avLst/>
                    </a:prstGeom>
                  </am3d:spPr>
                  <am3d:camera>
                    <am3d:pos x="0" y="0" z="6542252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145800" d="1000000"/>
                    <am3d:preTrans dx="-543" dy="-12469322" dz="2456953"/>
                    <am3d:scale>
                      <am3d:sx n="1000000" d="1000000"/>
                      <am3d:sy n="1000000" d="1000000"/>
                      <am3d:sz n="1000000" d="1000000"/>
                    </am3d:scale>
                    <am3d:rot ax="962952" ay="3171820" az="774962"/>
                    <am3d:postTrans dx="0" dy="0" dz="0"/>
                  </am3d:trans>
                  <am3d:raster rName="Office3DRenderer" rVer="16.0.8326">
                    <am3d:blip r:embed="rId15"/>
                  </am3d:raster>
                  <am3d:objViewport viewportSz="144553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7" name="3D Model 26" descr="Laptop Computer">
                <a:extLst>
                  <a:ext uri="{FF2B5EF4-FFF2-40B4-BE49-F238E27FC236}">
                    <a16:creationId xmlns:a16="http://schemas.microsoft.com/office/drawing/2014/main" id="{E6480DE1-847B-24F8-AB74-96D680B0F2C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83412" y="1941234"/>
                <a:ext cx="1437036" cy="12032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8" name="3D Model 27" descr="Laptop Computer">
                <a:extLst>
                  <a:ext uri="{FF2B5EF4-FFF2-40B4-BE49-F238E27FC236}">
                    <a16:creationId xmlns:a16="http://schemas.microsoft.com/office/drawing/2014/main" id="{DDEA1B8C-890C-3A6F-A089-7F2BD4B44B2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18483899"/>
                  </p:ext>
                </p:extLst>
              </p:nvPr>
            </p:nvGraphicFramePr>
            <p:xfrm>
              <a:off x="604917" y="2951402"/>
              <a:ext cx="1511570" cy="1567040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511570" cy="1567040"/>
                    </a:xfrm>
                    <a:prstGeom prst="rect">
                      <a:avLst/>
                    </a:prstGeom>
                  </am3d:spPr>
                  <am3d:camera>
                    <am3d:pos x="0" y="0" z="6542252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145800" d="1000000"/>
                    <am3d:preTrans dx="-543" dy="-12469322" dz="2456953"/>
                    <am3d:scale>
                      <am3d:sx n="1000000" d="1000000"/>
                      <am3d:sy n="1000000" d="1000000"/>
                      <am3d:sz n="1000000" d="1000000"/>
                    </am3d:scale>
                    <am3d:rot ax="2450161" ay="3873068" az="2278125"/>
                    <am3d:postTrans dx="0" dy="0" dz="0"/>
                  </am3d:trans>
                  <am3d:raster rName="Office3DRenderer" rVer="16.0.8326">
                    <am3d:blip r:embed="rId16"/>
                  </am3d:raster>
                  <am3d:objViewport viewportSz="177049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8" name="3D Model 27" descr="Laptop Computer">
                <a:extLst>
                  <a:ext uri="{FF2B5EF4-FFF2-40B4-BE49-F238E27FC236}">
                    <a16:creationId xmlns:a16="http://schemas.microsoft.com/office/drawing/2014/main" id="{DDEA1B8C-890C-3A6F-A089-7F2BD4B44B2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04917" y="2951402"/>
                <a:ext cx="1511570" cy="1567040"/>
              </a:xfrm>
              <a:prstGeom prst="rect">
                <a:avLst/>
              </a:prstGeom>
            </p:spPr>
          </p:pic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A0A47FBC-4958-8623-3123-47FD862E0B97}"/>
              </a:ext>
            </a:extLst>
          </p:cNvPr>
          <p:cNvSpPr txBox="1"/>
          <p:nvPr/>
        </p:nvSpPr>
        <p:spPr>
          <a:xfrm>
            <a:off x="966395" y="1477058"/>
            <a:ext cx="2231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www.amazon.com</a:t>
            </a:r>
          </a:p>
        </p:txBody>
      </p:sp>
    </p:spTree>
    <p:extLst>
      <p:ext uri="{BB962C8B-B14F-4D97-AF65-F5344CB8AC3E}">
        <p14:creationId xmlns:p14="http://schemas.microsoft.com/office/powerpoint/2010/main" val="31903583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E2B05-9FBA-E3BA-3ABA-318C419D522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6172200" cy="561975"/>
          </a:xfrm>
        </p:spPr>
        <p:txBody>
          <a:bodyPr>
            <a:normAutofit fontScale="90000"/>
          </a:bodyPr>
          <a:lstStyle/>
          <a:p>
            <a:r>
              <a:rPr lang="en-DE" dirty="0"/>
              <a:t>Too much  incoming Traffic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Content Placeholder 3" descr="Server symbol">
                <a:extLst>
                  <a:ext uri="{FF2B5EF4-FFF2-40B4-BE49-F238E27FC236}">
                    <a16:creationId xmlns:a16="http://schemas.microsoft.com/office/drawing/2014/main" id="{5A6BF9BF-5E57-D572-CB76-2544FA1F2A8F}"/>
                  </a:ext>
                </a:extLst>
              </p:cNvPr>
              <p:cNvGraphicFramePr>
                <a:graphicFrameLocks noGrp="1" noChangeAspect="1"/>
              </p:cNvGraphicFramePr>
              <p:nvPr>
                <p:ph idx="4294967295"/>
                <p:extLst>
                  <p:ext uri="{D42A27DB-BD31-4B8C-83A1-F6EECF244321}">
                    <p14:modId xmlns:p14="http://schemas.microsoft.com/office/powerpoint/2010/main" val="2998047353"/>
                  </p:ext>
                </p:extLst>
              </p:nvPr>
            </p:nvGraphicFramePr>
            <p:xfrm>
              <a:off x="11058525" y="384175"/>
              <a:ext cx="1133475" cy="1943100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133475" cy="1943100"/>
                    </a:xfrm>
                    <a:prstGeom prst="rect">
                      <a:avLst/>
                    </a:prstGeom>
                  </am3d:spPr>
                  <am3d:camera>
                    <am3d:pos x="0" y="0" z="5589390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157799" d="1000000"/>
                    <am3d:preTrans dx="-20171" dy="-18006390" dz="-3714845"/>
                    <am3d:scale>
                      <am3d:sx n="1000000" d="1000000"/>
                      <am3d:sy n="1000000" d="1000000"/>
                      <am3d:sz n="1000000" d="1000000"/>
                    </am3d:scale>
                    <am3d:rot ax="443580" ay="-2072648" az="-252478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218598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Content Placeholder 3" descr="Server symbol">
                <a:extLst>
                  <a:ext uri="{FF2B5EF4-FFF2-40B4-BE49-F238E27FC236}">
                    <a16:creationId xmlns:a16="http://schemas.microsoft.com/office/drawing/2014/main" id="{5A6BF9BF-5E57-D572-CB76-2544FA1F2A8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058525" y="384175"/>
                <a:ext cx="1133475" cy="19431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 descr="Laptop Computer">
                <a:extLst>
                  <a:ext uri="{FF2B5EF4-FFF2-40B4-BE49-F238E27FC236}">
                    <a16:creationId xmlns:a16="http://schemas.microsoft.com/office/drawing/2014/main" id="{79DF2733-6CCE-1B84-3094-5E866E60B63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14212314"/>
                  </p:ext>
                </p:extLst>
              </p:nvPr>
            </p:nvGraphicFramePr>
            <p:xfrm>
              <a:off x="2223488" y="1135534"/>
              <a:ext cx="1345139" cy="1394502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1345139" cy="1394502"/>
                    </a:xfrm>
                    <a:prstGeom prst="rect">
                      <a:avLst/>
                    </a:prstGeom>
                  </am3d:spPr>
                  <am3d:camera>
                    <am3d:pos x="0" y="0" z="6542252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145800" d="1000000"/>
                    <am3d:preTrans dx="-543" dy="-12469322" dz="2456953"/>
                    <am3d:scale>
                      <am3d:sx n="1000000" d="1000000"/>
                      <am3d:sy n="1000000" d="1000000"/>
                      <am3d:sz n="1000000" d="1000000"/>
                    </am3d:scale>
                    <am3d:rot ax="2450161" ay="3873068" az="2278125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157555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 descr="Laptop Computer">
                <a:extLst>
                  <a:ext uri="{FF2B5EF4-FFF2-40B4-BE49-F238E27FC236}">
                    <a16:creationId xmlns:a16="http://schemas.microsoft.com/office/drawing/2014/main" id="{79DF2733-6CCE-1B84-3094-5E866E60B63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223488" y="1135534"/>
                <a:ext cx="1345139" cy="1394502"/>
              </a:xfrm>
              <a:prstGeom prst="rect">
                <a:avLst/>
              </a:prstGeom>
            </p:spPr>
          </p:pic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CCB4873-076A-44DB-BAA5-37450F27DEB3}"/>
              </a:ext>
            </a:extLst>
          </p:cNvPr>
          <p:cNvCxnSpPr>
            <a:cxnSpLocks/>
          </p:cNvCxnSpPr>
          <p:nvPr/>
        </p:nvCxnSpPr>
        <p:spPr>
          <a:xfrm>
            <a:off x="3366052" y="2769704"/>
            <a:ext cx="1842052" cy="0"/>
          </a:xfrm>
          <a:prstGeom prst="straightConnector1">
            <a:avLst/>
          </a:prstGeom>
          <a:ln w="793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raphic 12" descr="Chevron arrows with solid fill">
            <a:extLst>
              <a:ext uri="{FF2B5EF4-FFF2-40B4-BE49-F238E27FC236}">
                <a16:creationId xmlns:a16="http://schemas.microsoft.com/office/drawing/2014/main" id="{F3372D8F-4777-45F2-BFEC-B0797112B19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638800" y="2971800"/>
            <a:ext cx="914400" cy="9144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27F62086-6A3A-6BF2-8BDE-EEF313D32345}"/>
              </a:ext>
            </a:extLst>
          </p:cNvPr>
          <p:cNvSpPr txBox="1"/>
          <p:nvPr/>
        </p:nvSpPr>
        <p:spPr>
          <a:xfrm>
            <a:off x="172594" y="4401864"/>
            <a:ext cx="821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Client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D160C3A-D311-B589-322B-C13442B8EC73}"/>
              </a:ext>
            </a:extLst>
          </p:cNvPr>
          <p:cNvSpPr txBox="1"/>
          <p:nvPr/>
        </p:nvSpPr>
        <p:spPr>
          <a:xfrm>
            <a:off x="10798675" y="4150396"/>
            <a:ext cx="803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Server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6103DBF-F4EA-56CA-DEC0-3F76C46720EF}"/>
              </a:ext>
            </a:extLst>
          </p:cNvPr>
          <p:cNvSpPr txBox="1"/>
          <p:nvPr/>
        </p:nvSpPr>
        <p:spPr>
          <a:xfrm>
            <a:off x="3724007" y="5880961"/>
            <a:ext cx="699714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3200" b="1" dirty="0">
                <a:latin typeface="Britannic Bold" panose="020B0903060703020204" pitchFamily="34" charset="77"/>
              </a:rPr>
              <a:t>3) </a:t>
            </a:r>
            <a:r>
              <a:rPr lang="en-DE" sz="3200" dirty="0"/>
              <a:t>LOAD BALANCER</a:t>
            </a:r>
          </a:p>
          <a:p>
            <a:endParaRPr lang="en-DE" sz="3200" b="1" dirty="0">
              <a:latin typeface="Britannic Bold" panose="020B0903060703020204" pitchFamily="34" charset="77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Content Placeholder 3" descr="Server symbol">
                <a:extLst>
                  <a:ext uri="{FF2B5EF4-FFF2-40B4-BE49-F238E27FC236}">
                    <a16:creationId xmlns:a16="http://schemas.microsoft.com/office/drawing/2014/main" id="{B575D0D7-C13B-D49D-087F-CBCBB98E70C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49578997"/>
                  </p:ext>
                </p:extLst>
              </p:nvPr>
            </p:nvGraphicFramePr>
            <p:xfrm>
              <a:off x="9388533" y="2000239"/>
              <a:ext cx="1133487" cy="1943122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133487" cy="1943122"/>
                    </a:xfrm>
                    <a:prstGeom prst="rect">
                      <a:avLst/>
                    </a:prstGeom>
                  </am3d:spPr>
                  <am3d:camera>
                    <am3d:pos x="0" y="0" z="5589390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157799" d="1000000"/>
                    <am3d:preTrans dx="-20171" dy="-18006390" dz="-3714845"/>
                    <am3d:scale>
                      <am3d:sx n="1000000" d="1000000"/>
                      <am3d:sy n="1000000" d="1000000"/>
                      <am3d:sz n="1000000" d="1000000"/>
                    </am3d:scale>
                    <am3d:rot ax="443580" ay="-2072648" az="-252478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218601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Content Placeholder 3" descr="Server symbol">
                <a:extLst>
                  <a:ext uri="{FF2B5EF4-FFF2-40B4-BE49-F238E27FC236}">
                    <a16:creationId xmlns:a16="http://schemas.microsoft.com/office/drawing/2014/main" id="{B575D0D7-C13B-D49D-087F-CBCBB98E70C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388533" y="2000239"/>
                <a:ext cx="1133487" cy="19431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Content Placeholder 3" descr="Server symbol">
                <a:extLst>
                  <a:ext uri="{FF2B5EF4-FFF2-40B4-BE49-F238E27FC236}">
                    <a16:creationId xmlns:a16="http://schemas.microsoft.com/office/drawing/2014/main" id="{8CB92766-1995-D933-B836-6040DDD2A0C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78674079"/>
                  </p:ext>
                </p:extLst>
              </p:nvPr>
            </p:nvGraphicFramePr>
            <p:xfrm>
              <a:off x="7716846" y="3310750"/>
              <a:ext cx="1309924" cy="2283814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309924" cy="2283814"/>
                    </a:xfrm>
                    <a:prstGeom prst="rect">
                      <a:avLst/>
                    </a:prstGeom>
                  </am3d:spPr>
                  <am3d:camera>
                    <am3d:pos x="0" y="0" z="5589390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157799" d="1000000"/>
                    <am3d:preTrans dx="-20171" dy="-18006390" dz="-3714845"/>
                    <am3d:scale>
                      <am3d:sx n="1000000" d="1000000"/>
                      <am3d:sy n="1000000" d="1000000"/>
                      <am3d:sz n="1000000" d="1000000"/>
                    </am3d:scale>
                    <am3d:rot ax="-344416" ay="2708667" az="10555384"/>
                    <am3d:postTrans dx="0" dy="0" dz="0"/>
                  </am3d:trans>
                  <am3d:raster rName="Office3DRenderer" rVer="16.0.8326">
                    <am3d:blip r:embed="rId10"/>
                  </am3d:raster>
                  <am3d:objViewport viewportSz="251219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Content Placeholder 3" descr="Server symbol">
                <a:extLst>
                  <a:ext uri="{FF2B5EF4-FFF2-40B4-BE49-F238E27FC236}">
                    <a16:creationId xmlns:a16="http://schemas.microsoft.com/office/drawing/2014/main" id="{8CB92766-1995-D933-B836-6040DDD2A0C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716846" y="3310750"/>
                <a:ext cx="1309924" cy="228381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0" name="3D Model 19" descr="Laptop Computer">
                <a:extLst>
                  <a:ext uri="{FF2B5EF4-FFF2-40B4-BE49-F238E27FC236}">
                    <a16:creationId xmlns:a16="http://schemas.microsoft.com/office/drawing/2014/main" id="{08CB5B2A-851C-86D2-8D83-DCB4B6ABA12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32076728"/>
                  </p:ext>
                </p:extLst>
              </p:nvPr>
            </p:nvGraphicFramePr>
            <p:xfrm>
              <a:off x="1986395" y="2369568"/>
              <a:ext cx="1447531" cy="1501244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1447531" cy="1501244"/>
                    </a:xfrm>
                    <a:prstGeom prst="rect">
                      <a:avLst/>
                    </a:prstGeom>
                  </am3d:spPr>
                  <am3d:camera>
                    <am3d:pos x="0" y="0" z="6542252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145800" d="1000000"/>
                    <am3d:preTrans dx="-543" dy="-12469322" dz="2456953"/>
                    <am3d:scale>
                      <am3d:sx n="1000000" d="1000000"/>
                      <am3d:sy n="1000000" d="1000000"/>
                      <am3d:sz n="1000000" d="1000000"/>
                    </am3d:scale>
                    <am3d:rot ax="2450161" ay="3873068" az="2278125"/>
                    <am3d:postTrans dx="0" dy="0" dz="0"/>
                  </am3d:trans>
                  <am3d:raster rName="Office3DRenderer" rVer="16.0.8326">
                    <am3d:blip r:embed="rId11"/>
                  </am3d:raster>
                  <am3d:objViewport viewportSz="169615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0" name="3D Model 19" descr="Laptop Computer">
                <a:extLst>
                  <a:ext uri="{FF2B5EF4-FFF2-40B4-BE49-F238E27FC236}">
                    <a16:creationId xmlns:a16="http://schemas.microsoft.com/office/drawing/2014/main" id="{08CB5B2A-851C-86D2-8D83-DCB4B6ABA12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986395" y="2369568"/>
                <a:ext cx="1447531" cy="15012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7" name="3D Model 26" descr="Laptop Computer">
                <a:extLst>
                  <a:ext uri="{FF2B5EF4-FFF2-40B4-BE49-F238E27FC236}">
                    <a16:creationId xmlns:a16="http://schemas.microsoft.com/office/drawing/2014/main" id="{E6480DE1-847B-24F8-AB74-96D680B0F2C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86091436"/>
                  </p:ext>
                </p:extLst>
              </p:nvPr>
            </p:nvGraphicFramePr>
            <p:xfrm>
              <a:off x="520104" y="2737919"/>
              <a:ext cx="1437036" cy="1203255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1437036" cy="1203255"/>
                    </a:xfrm>
                    <a:prstGeom prst="rect">
                      <a:avLst/>
                    </a:prstGeom>
                  </am3d:spPr>
                  <am3d:camera>
                    <am3d:pos x="0" y="0" z="6542252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145800" d="1000000"/>
                    <am3d:preTrans dx="-543" dy="-12469322" dz="2456953"/>
                    <am3d:scale>
                      <am3d:sx n="1000000" d="1000000"/>
                      <am3d:sy n="1000000" d="1000000"/>
                      <am3d:sz n="1000000" d="1000000"/>
                    </am3d:scale>
                    <am3d:rot ax="962952" ay="3171820" az="774962"/>
                    <am3d:postTrans dx="0" dy="0" dz="0"/>
                  </am3d:trans>
                  <am3d:raster rName="Office3DRenderer" rVer="16.0.8326">
                    <am3d:blip r:embed="rId12"/>
                  </am3d:raster>
                  <am3d:objViewport viewportSz="144553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7" name="3D Model 26" descr="Laptop Computer">
                <a:extLst>
                  <a:ext uri="{FF2B5EF4-FFF2-40B4-BE49-F238E27FC236}">
                    <a16:creationId xmlns:a16="http://schemas.microsoft.com/office/drawing/2014/main" id="{E6480DE1-847B-24F8-AB74-96D680B0F2C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20104" y="2737919"/>
                <a:ext cx="1437036" cy="12032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8" name="3D Model 27" descr="Laptop Computer">
                <a:extLst>
                  <a:ext uri="{FF2B5EF4-FFF2-40B4-BE49-F238E27FC236}">
                    <a16:creationId xmlns:a16="http://schemas.microsoft.com/office/drawing/2014/main" id="{DDEA1B8C-890C-3A6F-A089-7F2BD4B44B2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50236902"/>
                  </p:ext>
                </p:extLst>
              </p:nvPr>
            </p:nvGraphicFramePr>
            <p:xfrm>
              <a:off x="2212437" y="3587366"/>
              <a:ext cx="1511570" cy="1567040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1511570" cy="1567040"/>
                    </a:xfrm>
                    <a:prstGeom prst="rect">
                      <a:avLst/>
                    </a:prstGeom>
                  </am3d:spPr>
                  <am3d:camera>
                    <am3d:pos x="0" y="0" z="6542252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145800" d="1000000"/>
                    <am3d:preTrans dx="-543" dy="-12469322" dz="2456953"/>
                    <am3d:scale>
                      <am3d:sx n="1000000" d="1000000"/>
                      <am3d:sy n="1000000" d="1000000"/>
                      <am3d:sz n="1000000" d="1000000"/>
                    </am3d:scale>
                    <am3d:rot ax="2450161" ay="3873068" az="2278125"/>
                    <am3d:postTrans dx="0" dy="0" dz="0"/>
                  </am3d:trans>
                  <am3d:raster rName="Office3DRenderer" rVer="16.0.8326">
                    <am3d:blip r:embed="rId13"/>
                  </am3d:raster>
                  <am3d:objViewport viewportSz="177049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8" name="3D Model 27" descr="Laptop Computer">
                <a:extLst>
                  <a:ext uri="{FF2B5EF4-FFF2-40B4-BE49-F238E27FC236}">
                    <a16:creationId xmlns:a16="http://schemas.microsoft.com/office/drawing/2014/main" id="{DDEA1B8C-890C-3A6F-A089-7F2BD4B44B2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212437" y="3587366"/>
                <a:ext cx="1511570" cy="156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3D Model 7" descr="Trophy base – rectangle 3">
                <a:extLst>
                  <a:ext uri="{FF2B5EF4-FFF2-40B4-BE49-F238E27FC236}">
                    <a16:creationId xmlns:a16="http://schemas.microsoft.com/office/drawing/2014/main" id="{41BFF544-2163-D861-CA2E-78B47DB9DA5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37823901"/>
                  </p:ext>
                </p:extLst>
              </p:nvPr>
            </p:nvGraphicFramePr>
            <p:xfrm>
              <a:off x="4973063" y="1608378"/>
              <a:ext cx="1483952" cy="2277821"/>
            </p:xfrm>
            <a:graphic>
              <a:graphicData uri="http://schemas.microsoft.com/office/drawing/2017/model3d">
                <am3d:model3d r:embed="rId14">
                  <am3d:spPr>
                    <a:xfrm>
                      <a:off x="0" y="0"/>
                      <a:ext cx="1483952" cy="2277821"/>
                    </a:xfrm>
                    <a:prstGeom prst="rect">
                      <a:avLst/>
                    </a:prstGeom>
                  </am3d:spPr>
                  <am3d:camera>
                    <am3d:pos x="0" y="0" z="6312556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249359" d="1000000"/>
                    <am3d:preTrans dx="-237043556" dy="-14143815" dz="-51889316"/>
                    <am3d:scale>
                      <am3d:sx n="1000000" d="1000000"/>
                      <am3d:sy n="1000000" d="1000000"/>
                      <am3d:sz n="1000000" d="1000000"/>
                    </am3d:scale>
                    <am3d:rot ax="2361273" ay="4198830" az="2256899"/>
                    <am3d:postTrans dx="0" dy="0" dz="0"/>
                  </am3d:trans>
                  <am3d:raster rName="Office3DRenderer" rVer="16.0.8326">
                    <am3d:blip r:embed="rId15"/>
                  </am3d:raster>
                  <am3d:objViewport viewportSz="247325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3D Model 7" descr="Trophy base – rectangle 3">
                <a:extLst>
                  <a:ext uri="{FF2B5EF4-FFF2-40B4-BE49-F238E27FC236}">
                    <a16:creationId xmlns:a16="http://schemas.microsoft.com/office/drawing/2014/main" id="{41BFF544-2163-D861-CA2E-78B47DB9DA5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973063" y="1608378"/>
                <a:ext cx="1483952" cy="2277821"/>
              </a:xfrm>
              <a:prstGeom prst="rect">
                <a:avLst/>
              </a:prstGeom>
            </p:spPr>
          </p:pic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392DCFE-0A14-0DAC-33DD-F024353E50C5}"/>
              </a:ext>
            </a:extLst>
          </p:cNvPr>
          <p:cNvCxnSpPr>
            <a:cxnSpLocks/>
          </p:cNvCxnSpPr>
          <p:nvPr/>
        </p:nvCxnSpPr>
        <p:spPr>
          <a:xfrm flipV="1">
            <a:off x="5933660" y="2601213"/>
            <a:ext cx="3594653" cy="54938"/>
          </a:xfrm>
          <a:prstGeom prst="straightConnector1">
            <a:avLst/>
          </a:prstGeom>
          <a:ln w="793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B72EB20-1A4B-717A-28CE-B6440846A526}"/>
              </a:ext>
            </a:extLst>
          </p:cNvPr>
          <p:cNvCxnSpPr>
            <a:cxnSpLocks/>
          </p:cNvCxnSpPr>
          <p:nvPr/>
        </p:nvCxnSpPr>
        <p:spPr>
          <a:xfrm flipH="1">
            <a:off x="3206330" y="3138834"/>
            <a:ext cx="1792357" cy="0"/>
          </a:xfrm>
          <a:prstGeom prst="straightConnector1">
            <a:avLst/>
          </a:prstGeom>
          <a:ln w="793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70980F5-3D83-7338-701F-5012CCD3EDE2}"/>
              </a:ext>
            </a:extLst>
          </p:cNvPr>
          <p:cNvCxnSpPr>
            <a:cxnSpLocks/>
          </p:cNvCxnSpPr>
          <p:nvPr/>
        </p:nvCxnSpPr>
        <p:spPr>
          <a:xfrm>
            <a:off x="5985151" y="3770691"/>
            <a:ext cx="2065685" cy="432515"/>
          </a:xfrm>
          <a:prstGeom prst="straightConnector1">
            <a:avLst/>
          </a:prstGeom>
          <a:ln w="793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643ED65E-715C-69D1-BBED-F09B9D431F1C}"/>
              </a:ext>
            </a:extLst>
          </p:cNvPr>
          <p:cNvCxnSpPr>
            <a:cxnSpLocks/>
          </p:cNvCxnSpPr>
          <p:nvPr/>
        </p:nvCxnSpPr>
        <p:spPr>
          <a:xfrm flipV="1">
            <a:off x="5759387" y="948062"/>
            <a:ext cx="2161361" cy="1072428"/>
          </a:xfrm>
          <a:prstGeom prst="straightConnector1">
            <a:avLst/>
          </a:prstGeom>
          <a:ln w="793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8C98FB0D-1095-F18E-468C-84B5D857D3EC}"/>
              </a:ext>
            </a:extLst>
          </p:cNvPr>
          <p:cNvSpPr txBox="1"/>
          <p:nvPr/>
        </p:nvSpPr>
        <p:spPr>
          <a:xfrm>
            <a:off x="4647455" y="3988904"/>
            <a:ext cx="2018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LOAD BALANCER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0FEBD73-3451-B413-8661-13E1A7CA217F}"/>
              </a:ext>
            </a:extLst>
          </p:cNvPr>
          <p:cNvSpPr txBox="1"/>
          <p:nvPr/>
        </p:nvSpPr>
        <p:spPr>
          <a:xfrm>
            <a:off x="9766852" y="914400"/>
            <a:ext cx="2067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Data </a:t>
            </a:r>
            <a:r>
              <a:rPr lang="en-GB" dirty="0"/>
              <a:t>Redundancy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4154150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Quotable</Template>
  <TotalTime>27771</TotalTime>
  <Words>4261</Words>
  <Application>Microsoft Macintosh PowerPoint</Application>
  <PresentationFormat>Widescreen</PresentationFormat>
  <Paragraphs>769</Paragraphs>
  <Slides>48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9" baseType="lpstr">
      <vt:lpstr>.AppleSystemUIFont</vt:lpstr>
      <vt:lpstr>ADLaM Display</vt:lpstr>
      <vt:lpstr>Al Nile</vt:lpstr>
      <vt:lpstr>Aptos</vt:lpstr>
      <vt:lpstr>Arial</vt:lpstr>
      <vt:lpstr>Britannic Bold</vt:lpstr>
      <vt:lpstr>Century Gothic</vt:lpstr>
      <vt:lpstr>Helvetica</vt:lpstr>
      <vt:lpstr>Helvetica Neue</vt:lpstr>
      <vt:lpstr>Wingdings 2</vt:lpstr>
      <vt:lpstr>Quotable</vt:lpstr>
      <vt:lpstr>Master System Design</vt:lpstr>
      <vt:lpstr>PowerPoint Presentation</vt:lpstr>
      <vt:lpstr>PowerPoint Presentation</vt:lpstr>
      <vt:lpstr>PowerPoint Presentation</vt:lpstr>
      <vt:lpstr>Client-Server Architecture</vt:lpstr>
      <vt:lpstr>PowerPoint Presentation</vt:lpstr>
      <vt:lpstr>Too much  incoming Traffic</vt:lpstr>
      <vt:lpstr>Too much  incoming Traffic</vt:lpstr>
      <vt:lpstr>Too much  incoming Traffic</vt:lpstr>
      <vt:lpstr>Too much  incoming Traffic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poonam vishwakarma</dc:creator>
  <cp:lastModifiedBy>poonam vishwakarma</cp:lastModifiedBy>
  <cp:revision>23</cp:revision>
  <dcterms:created xsi:type="dcterms:W3CDTF">2024-06-21T10:48:21Z</dcterms:created>
  <dcterms:modified xsi:type="dcterms:W3CDTF">2024-07-10T17:40:09Z</dcterms:modified>
</cp:coreProperties>
</file>